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4"/>
  </p:notesMasterIdLst>
  <p:sldIdLst>
    <p:sldId id="382" r:id="rId2"/>
    <p:sldId id="256" r:id="rId3"/>
    <p:sldId id="429" r:id="rId4"/>
    <p:sldId id="378" r:id="rId5"/>
    <p:sldId id="474" r:id="rId6"/>
    <p:sldId id="391" r:id="rId7"/>
    <p:sldId id="387" r:id="rId8"/>
    <p:sldId id="392" r:id="rId9"/>
    <p:sldId id="390" r:id="rId10"/>
    <p:sldId id="389" r:id="rId11"/>
    <p:sldId id="386" r:id="rId12"/>
    <p:sldId id="417" r:id="rId13"/>
    <p:sldId id="419" r:id="rId14"/>
    <p:sldId id="418" r:id="rId15"/>
    <p:sldId id="430" r:id="rId16"/>
    <p:sldId id="481" r:id="rId17"/>
    <p:sldId id="433" r:id="rId18"/>
    <p:sldId id="495" r:id="rId19"/>
    <p:sldId id="426" r:id="rId20"/>
    <p:sldId id="496" r:id="rId21"/>
    <p:sldId id="468" r:id="rId22"/>
    <p:sldId id="467" r:id="rId23"/>
    <p:sldId id="471" r:id="rId24"/>
    <p:sldId id="493" r:id="rId25"/>
    <p:sldId id="499" r:id="rId26"/>
    <p:sldId id="469" r:id="rId27"/>
    <p:sldId id="470" r:id="rId28"/>
    <p:sldId id="444" r:id="rId29"/>
    <p:sldId id="458" r:id="rId30"/>
    <p:sldId id="491" r:id="rId31"/>
    <p:sldId id="403" r:id="rId32"/>
    <p:sldId id="407" r:id="rId33"/>
    <p:sldId id="410" r:id="rId34"/>
    <p:sldId id="408" r:id="rId35"/>
    <p:sldId id="494" r:id="rId36"/>
    <p:sldId id="258" r:id="rId37"/>
    <p:sldId id="394" r:id="rId38"/>
    <p:sldId id="401" r:id="rId39"/>
    <p:sldId id="412" r:id="rId40"/>
    <p:sldId id="479" r:id="rId41"/>
    <p:sldId id="482" r:id="rId42"/>
    <p:sldId id="484" r:id="rId43"/>
    <p:sldId id="483" r:id="rId44"/>
    <p:sldId id="486" r:id="rId45"/>
    <p:sldId id="485" r:id="rId46"/>
    <p:sldId id="487" r:id="rId47"/>
    <p:sldId id="490" r:id="rId48"/>
    <p:sldId id="488" r:id="rId49"/>
    <p:sldId id="489" r:id="rId50"/>
    <p:sldId id="498" r:id="rId51"/>
    <p:sldId id="501" r:id="rId52"/>
    <p:sldId id="500" r:id="rId53"/>
  </p:sldIdLst>
  <p:sldSz cx="12192000" cy="6858000"/>
  <p:notesSz cx="6858000" cy="9144000"/>
  <p:embeddedFontLst>
    <p:embeddedFont>
      <p:font typeface="a고딕10" panose="02020600000000000000" pitchFamily="18" charset="-127"/>
      <p:regular r:id="rId55"/>
    </p:embeddedFont>
    <p:embeddedFont>
      <p:font typeface="a고딕11" panose="02020600000000000000" pitchFamily="18" charset="-127"/>
      <p:regular r:id="rId56"/>
    </p:embeddedFont>
    <p:embeddedFont>
      <p:font typeface="a고딕12" panose="02020600000000000000" pitchFamily="18" charset="-127"/>
      <p:regular r:id="rId57"/>
    </p:embeddedFont>
    <p:embeddedFont>
      <p:font typeface="a고딕13" panose="02020600000000000000" pitchFamily="18" charset="-127"/>
      <p:regular r:id="rId58"/>
    </p:embeddedFont>
    <p:embeddedFont>
      <p:font typeface="a고딕14" panose="02020600000000000000" pitchFamily="18" charset="-127"/>
      <p:regular r:id="rId59"/>
    </p:embeddedFont>
    <p:embeddedFont>
      <p:font typeface="a고딕15" panose="02020600000000000000" pitchFamily="18" charset="-127"/>
      <p:regular r:id="rId60"/>
    </p:embeddedFont>
    <p:embeddedFont>
      <p:font typeface="a고딕16" panose="02020600000000000000" pitchFamily="18" charset="-127"/>
      <p:regular r:id="rId61"/>
    </p:embeddedFont>
    <p:embeddedFont>
      <p:font typeface="a고딕17" panose="02020600000000000000" pitchFamily="18" charset="-127"/>
      <p:regular r:id="rId62"/>
    </p:embeddedFont>
    <p:embeddedFont>
      <p:font typeface="a고딕18" panose="02020600000000000000" pitchFamily="18" charset="-127"/>
      <p:regular r:id="rId63"/>
    </p:embeddedFont>
    <p:embeddedFont>
      <p:font typeface="나눔손글씨 옥비체" panose="02000503000000000000" pitchFamily="2" charset="-127"/>
      <p:regular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에스코어 드림 1 Thin" panose="020B0403030302020204" pitchFamily="34" charset="-127"/>
      <p:regular r:id="rId67"/>
    </p:embeddedFont>
    <p:embeddedFont>
      <p:font typeface="에스코어 드림 5 Medium" panose="020B0503030302020204" pitchFamily="34" charset="-127"/>
      <p:regular r:id="rId68"/>
    </p:embeddedFont>
    <p:embeddedFont>
      <p:font typeface="에스코어 드림 7 ExtraBold" panose="020B0803030302020204" pitchFamily="34" charset="-127"/>
      <p:bold r:id="rId69"/>
    </p:embeddedFont>
    <p:embeddedFont>
      <p:font typeface="에스코어 드림 9 Black" panose="020B0A03030302020204" pitchFamily="34" charset="-127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0000"/>
    <a:srgbClr val="FFFFFF"/>
    <a:srgbClr val="272938"/>
    <a:srgbClr val="FE1818"/>
    <a:srgbClr val="FF4747"/>
    <a:srgbClr val="A3BDFF"/>
    <a:srgbClr val="D44144"/>
    <a:srgbClr val="FF37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1" autoAdjust="0"/>
    <p:restoredTop sz="90530" autoAdjust="0"/>
  </p:normalViewPr>
  <p:slideViewPr>
    <p:cSldViewPr snapToGrid="0">
      <p:cViewPr varScale="1">
        <p:scale>
          <a:sx n="89" d="100"/>
          <a:sy n="89" d="100"/>
        </p:scale>
        <p:origin x="66" y="30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97880404825632E-2"/>
          <c:y val="8.8089632339745372E-3"/>
          <c:w val="0.95100222717149219"/>
          <c:h val="0.8763472905754744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단위</c:v>
                </c:pt>
              </c:strCache>
            </c:strRef>
          </c:tx>
          <c:spPr>
            <a:solidFill>
              <a:srgbClr val="272938"/>
            </a:solidFill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0-A7DB-42F1-B0F7-B3A7FD32A99F}"/>
              </c:ext>
            </c:extLst>
          </c:dPt>
          <c:cat>
            <c:strRef>
              <c:f>Sheet1!$A$2:$A$5</c:f>
              <c:strCache>
                <c:ptCount val="4"/>
                <c:pt idx="0">
                  <c:v>2014년</c:v>
                </c:pt>
                <c:pt idx="1">
                  <c:v>2015년</c:v>
                </c:pt>
                <c:pt idx="2">
                  <c:v>2016년</c:v>
                </c:pt>
                <c:pt idx="3">
                  <c:v>2017년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632</c:v>
                </c:pt>
                <c:pt idx="1">
                  <c:v>682</c:v>
                </c:pt>
                <c:pt idx="2">
                  <c:v>716</c:v>
                </c:pt>
                <c:pt idx="3">
                  <c:v>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2B-450E-8DAA-049C63D17F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9797648"/>
        <c:axId val="569792608"/>
      </c:barChart>
      <c:catAx>
        <c:axId val="56979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n-cs"/>
              </a:defRPr>
            </a:pPr>
            <a:endParaRPr lang="ko-KR"/>
          </a:p>
        </c:txPr>
        <c:crossAx val="569792608"/>
        <c:crosses val="autoZero"/>
        <c:auto val="1"/>
        <c:lblAlgn val="ctr"/>
        <c:lblOffset val="100"/>
        <c:noMultiLvlLbl val="0"/>
      </c:catAx>
      <c:valAx>
        <c:axId val="569792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979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377421375535162E-2"/>
          <c:y val="7.8281312216692531E-2"/>
          <c:w val="0.76346736265000958"/>
          <c:h val="0.9138905565616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explosion val="6"/>
            <c:spPr>
              <a:solidFill>
                <a:srgbClr val="FE181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36-459B-90F6-1D76138BDB41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636-459B-90F6-1D76138BDB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E9B-489A-A166-4CFBCD3E65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E9B-489A-A166-4CFBCD3E654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681</c:v>
                </c:pt>
                <c:pt idx="1">
                  <c:v>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36-459B-90F6-1D76138BDB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2287C-95C7-4758-B892-9E82F6696F29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84ACA-A213-404C-916C-49A8AA822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4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2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95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74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75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67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75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8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2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316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6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07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4ACA-A213-404C-916C-49A8AA8229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8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.wdp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microsoft.com/office/2007/relationships/hdphoto" Target="../media/hdphoto3.wdp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microsoft.com/office/2007/relationships/hdphoto" Target="../media/hdphoto4.wdp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microsoft.com/office/2007/relationships/hdphoto" Target="../media/hdphoto5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6.wdp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microsoft.com/office/2007/relationships/hdphoto" Target="../media/hdphoto7.wdp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49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microsoft.com/office/2007/relationships/hdphoto" Target="../media/hdphoto4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5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3.png"/><Relationship Id="rId5" Type="http://schemas.openxmlformats.org/officeDocument/2006/relationships/image" Target="../media/image101.png"/><Relationship Id="rId10" Type="http://schemas.openxmlformats.org/officeDocument/2006/relationships/image" Target="../media/image2.png"/><Relationship Id="rId4" Type="http://schemas.microsoft.com/office/2007/relationships/hdphoto" Target="../media/hdphoto8.wdp"/><Relationship Id="rId9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brunch.co.kr/@kimlaw28/12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90.png"/><Relationship Id="rId3" Type="http://schemas.microsoft.com/office/2007/relationships/hdphoto" Target="../media/hdphoto10.wdp"/><Relationship Id="rId7" Type="http://schemas.openxmlformats.org/officeDocument/2006/relationships/image" Target="../media/image121.png"/><Relationship Id="rId12" Type="http://schemas.openxmlformats.org/officeDocument/2006/relationships/image" Target="../media/image12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47.png"/><Relationship Id="rId1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도형 61"/>
          <p:cNvSpPr/>
          <p:nvPr/>
        </p:nvSpPr>
        <p:spPr>
          <a:xfrm flipH="1">
            <a:off x="0" y="0"/>
            <a:ext cx="12192000" cy="6858000"/>
          </a:xfrm>
          <a:prstGeom prst="corner">
            <a:avLst>
              <a:gd name="adj1" fmla="val 13937"/>
              <a:gd name="adj2" fmla="val 364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96248" y="6111478"/>
            <a:ext cx="550957" cy="550957"/>
          </a:xfrm>
          <a:prstGeom prst="ellipse">
            <a:avLst/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2900" y="6071486"/>
            <a:ext cx="518286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2019 </a:t>
            </a:r>
            <a:r>
              <a:rPr lang="ko-KR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우수 발명 아이디어 공모전</a:t>
            </a:r>
            <a:endParaRPr lang="en-US" altLang="ko-KR" sz="2000" kern="0" dirty="0">
              <a:solidFill>
                <a:prstClr val="black">
                  <a:lumMod val="65000"/>
                  <a:lumOff val="3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lvl="0" latinLnBrk="0">
              <a:defRPr/>
            </a:pPr>
            <a:r>
              <a:rPr lang="en-US" altLang="ko-KR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IDLE (</a:t>
            </a:r>
            <a:r>
              <a:rPr lang="ko-KR" altLang="en-US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김선진</a:t>
            </a:r>
            <a:r>
              <a:rPr lang="en-US" altLang="ko-KR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김영은 </a:t>
            </a:r>
            <a:r>
              <a:rPr lang="ko-KR" altLang="en-US" sz="1500" kern="0" dirty="0" err="1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김향아</a:t>
            </a:r>
            <a:r>
              <a:rPr lang="ko-KR" altLang="en-US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이세영</a:t>
            </a:r>
            <a:r>
              <a:rPr lang="en-US" altLang="ko-KR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10719" y="5485505"/>
            <a:ext cx="8640000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10719" y="5485505"/>
            <a:ext cx="5400000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8670CD-F0B1-49E4-88A6-FC7537D638B8}"/>
              </a:ext>
            </a:extLst>
          </p:cNvPr>
          <p:cNvGrpSpPr/>
          <p:nvPr/>
        </p:nvGrpSpPr>
        <p:grpSpPr>
          <a:xfrm>
            <a:off x="514727" y="5605471"/>
            <a:ext cx="96233" cy="180000"/>
            <a:chOff x="518685" y="5639934"/>
            <a:chExt cx="96233" cy="15140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18685" y="5639953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78918" y="5639934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0266742" y="814049"/>
            <a:ext cx="1842131" cy="645177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김선진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학교 정문에 동의 없이 실시간 영상 촬영하는 사람들 너무 많은 것 같아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ㅜㅜ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9863418" y="136222"/>
            <a:ext cx="2180741" cy="34991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주요 채팅 ▼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7B28D6-7495-4CFA-BD65-B46D88F99F64}"/>
              </a:ext>
            </a:extLst>
          </p:cNvPr>
          <p:cNvSpPr/>
          <p:nvPr/>
        </p:nvSpPr>
        <p:spPr>
          <a:xfrm>
            <a:off x="510719" y="2132831"/>
            <a:ext cx="88135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프라이버시 보호</a:t>
            </a:r>
            <a:r>
              <a:rPr lang="ko-KR" altLang="en-US" sz="350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위한 </a:t>
            </a:r>
            <a:r>
              <a:rPr lang="ko-KR" altLang="en-US" sz="4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인물인식 기반 </a:t>
            </a:r>
            <a:r>
              <a:rPr lang="en-US" altLang="ko-KR" sz="4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AI</a:t>
            </a:r>
            <a:r>
              <a:rPr lang="ko-KR" altLang="en-US" sz="350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와</a:t>
            </a:r>
            <a:endParaRPr lang="en-US" altLang="ko-KR" sz="3500" dirty="0">
              <a:solidFill>
                <a:srgbClr val="FFFFFF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350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이를 활용한 </a:t>
            </a:r>
            <a:r>
              <a:rPr lang="ko-KR" altLang="en-US" sz="4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실시간 영상 처리</a:t>
            </a:r>
            <a:r>
              <a:rPr lang="ko-KR" altLang="en-US" sz="400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350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방안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D3837-2646-4EED-A5A9-A8630238B1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27422"/>
          <a:stretch/>
        </p:blipFill>
        <p:spPr>
          <a:xfrm>
            <a:off x="8578372" y="5600585"/>
            <a:ext cx="302877" cy="190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B4EDCA-5C75-4481-B281-D6CE4B99B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15" y="5606840"/>
            <a:ext cx="180000" cy="1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AD59F4-1F93-45A8-B6E5-9683631EB3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42" y="5604763"/>
            <a:ext cx="189788" cy="1897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5B9C06-85F1-4581-AB03-E285A6078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16" y="5589101"/>
            <a:ext cx="216000" cy="216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B62A931-2E11-41C6-9B17-F8DCBC7A5955}"/>
              </a:ext>
            </a:extLst>
          </p:cNvPr>
          <p:cNvGrpSpPr/>
          <p:nvPr/>
        </p:nvGrpSpPr>
        <p:grpSpPr>
          <a:xfrm>
            <a:off x="753650" y="5604763"/>
            <a:ext cx="185629" cy="180000"/>
            <a:chOff x="778287" y="5634793"/>
            <a:chExt cx="153728" cy="15139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A6926EE-CACE-4A8B-93F5-ECE02298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7" y="5643060"/>
              <a:ext cx="141915" cy="141915"/>
            </a:xfrm>
            <a:prstGeom prst="rect">
              <a:avLst/>
            </a:prstGeom>
          </p:spPr>
        </p:pic>
        <p:sp>
          <p:nvSpPr>
            <p:cNvPr id="61" name="모서리가 둥근 직사각형 18">
              <a:extLst>
                <a:ext uri="{FF2B5EF4-FFF2-40B4-BE49-F238E27FC236}">
                  <a16:creationId xmlns:a16="http://schemas.microsoft.com/office/drawing/2014/main" id="{E590FC01-9E89-4A65-949A-45C9F237AD6D}"/>
                </a:ext>
              </a:extLst>
            </p:cNvPr>
            <p:cNvSpPr/>
            <p:nvPr/>
          </p:nvSpPr>
          <p:spPr>
            <a:xfrm>
              <a:off x="902202" y="5634793"/>
              <a:ext cx="29813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53ADD0AC-8944-433D-92D5-9872E03AB7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790" y="5595683"/>
            <a:ext cx="180000" cy="18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D6D927-04AF-4904-9213-7284BC041C81}"/>
              </a:ext>
            </a:extLst>
          </p:cNvPr>
          <p:cNvSpPr txBox="1"/>
          <p:nvPr/>
        </p:nvSpPr>
        <p:spPr>
          <a:xfrm>
            <a:off x="1340914" y="5532237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DCDC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10:31 / 15:00</a:t>
            </a:r>
            <a:endParaRPr lang="ko-KR" altLang="en-US" sz="1400" dirty="0">
              <a:solidFill>
                <a:srgbClr val="CDCDC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35A3A-69DB-48FD-8F26-8AA10728BDEE}"/>
              </a:ext>
            </a:extLst>
          </p:cNvPr>
          <p:cNvGrpSpPr/>
          <p:nvPr/>
        </p:nvGrpSpPr>
        <p:grpSpPr>
          <a:xfrm>
            <a:off x="9863419" y="814049"/>
            <a:ext cx="403325" cy="403325"/>
            <a:chOff x="6659418" y="1496291"/>
            <a:chExt cx="761635" cy="76163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81FDEFD-7753-4F9F-AF89-AC2A644C23B5}"/>
                </a:ext>
              </a:extLst>
            </p:cNvPr>
            <p:cNvSpPr/>
            <p:nvPr/>
          </p:nvSpPr>
          <p:spPr>
            <a:xfrm>
              <a:off x="6659418" y="1496291"/>
              <a:ext cx="761635" cy="761635"/>
            </a:xfrm>
            <a:prstGeom prst="ellipse">
              <a:avLst/>
            </a:prstGeom>
            <a:solidFill>
              <a:srgbClr val="238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EC33C-5D0B-473C-A2DC-262C51E72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20" y="1618493"/>
              <a:ext cx="517232" cy="517232"/>
            </a:xfrm>
            <a:prstGeom prst="rect">
              <a:avLst/>
            </a:prstGeom>
            <a:noFill/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B2284BF-7815-4DA1-953E-0C8D1B6775C5}"/>
              </a:ext>
            </a:extLst>
          </p:cNvPr>
          <p:cNvGrpSpPr/>
          <p:nvPr/>
        </p:nvGrpSpPr>
        <p:grpSpPr>
          <a:xfrm>
            <a:off x="9863417" y="1644845"/>
            <a:ext cx="403325" cy="403325"/>
            <a:chOff x="6659418" y="1496291"/>
            <a:chExt cx="761635" cy="76163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D5584FE-579A-4AEF-B5F5-DB7949AD9446}"/>
                </a:ext>
              </a:extLst>
            </p:cNvPr>
            <p:cNvSpPr/>
            <p:nvPr/>
          </p:nvSpPr>
          <p:spPr>
            <a:xfrm>
              <a:off x="6659418" y="1496291"/>
              <a:ext cx="761635" cy="761635"/>
            </a:xfrm>
            <a:prstGeom prst="ellipse">
              <a:avLst/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F26F9F71-D325-44D4-B08B-EEF2BB769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20" y="1618493"/>
              <a:ext cx="517232" cy="517232"/>
            </a:xfrm>
            <a:prstGeom prst="rect">
              <a:avLst/>
            </a:prstGeom>
            <a:noFill/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E70B66-1AE9-49CD-A5B7-40074C9FF63A}"/>
              </a:ext>
            </a:extLst>
          </p:cNvPr>
          <p:cNvSpPr/>
          <p:nvPr/>
        </p:nvSpPr>
        <p:spPr>
          <a:xfrm>
            <a:off x="10266743" y="1644845"/>
            <a:ext cx="1768239" cy="645177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김영은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팀원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그러니까요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요즘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브이로그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찍는 사람들도 많아서 내 얼굴이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나올까봐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걱정이에요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ED3D28-A748-4E1D-A800-5B7962210C66}"/>
              </a:ext>
            </a:extLst>
          </p:cNvPr>
          <p:cNvSpPr/>
          <p:nvPr/>
        </p:nvSpPr>
        <p:spPr>
          <a:xfrm>
            <a:off x="10266741" y="2515830"/>
            <a:ext cx="1777418" cy="645177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김향아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팀원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저도 얼마 전에 길에서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브이로그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찍는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유튜버를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봤는데 카메라에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나올까봐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걱정됐어요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D0F556F-A11B-4EE1-8FF8-D8E85A93E9E4}"/>
              </a:ext>
            </a:extLst>
          </p:cNvPr>
          <p:cNvGrpSpPr/>
          <p:nvPr/>
        </p:nvGrpSpPr>
        <p:grpSpPr>
          <a:xfrm>
            <a:off x="9863416" y="2515830"/>
            <a:ext cx="403325" cy="403325"/>
            <a:chOff x="6659418" y="1496291"/>
            <a:chExt cx="761635" cy="76163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8853147-72C0-4365-AC27-934DA5ADD883}"/>
                </a:ext>
              </a:extLst>
            </p:cNvPr>
            <p:cNvSpPr/>
            <p:nvPr/>
          </p:nvSpPr>
          <p:spPr>
            <a:xfrm>
              <a:off x="6659418" y="1496291"/>
              <a:ext cx="761635" cy="7616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4FBACFD-0F40-4DBA-A0ED-1AA1E12A3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20" y="1618493"/>
              <a:ext cx="517232" cy="517232"/>
            </a:xfrm>
            <a:prstGeom prst="rect">
              <a:avLst/>
            </a:prstGeom>
            <a:noFill/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FFB172E-6514-415C-A06A-3725ECE61EDA}"/>
              </a:ext>
            </a:extLst>
          </p:cNvPr>
          <p:cNvGrpSpPr/>
          <p:nvPr/>
        </p:nvGrpSpPr>
        <p:grpSpPr>
          <a:xfrm>
            <a:off x="9863416" y="3380728"/>
            <a:ext cx="403325" cy="403325"/>
            <a:chOff x="6659418" y="1496291"/>
            <a:chExt cx="761635" cy="76163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1D7E317-968F-4156-83C4-B361BEC16944}"/>
                </a:ext>
              </a:extLst>
            </p:cNvPr>
            <p:cNvSpPr/>
            <p:nvPr/>
          </p:nvSpPr>
          <p:spPr>
            <a:xfrm>
              <a:off x="6659418" y="1496291"/>
              <a:ext cx="761635" cy="761635"/>
            </a:xfrm>
            <a:prstGeom prst="ellipse">
              <a:avLst/>
            </a:prstGeom>
            <a:solidFill>
              <a:srgbClr val="EE9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2E6FE9A-FB6F-4393-8EE3-C6C3C2830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20" y="1618493"/>
              <a:ext cx="517232" cy="517232"/>
            </a:xfrm>
            <a:prstGeom prst="rect">
              <a:avLst/>
            </a:prstGeom>
            <a:noFill/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34E8-CB5D-4751-86EC-905CD66CA98C}"/>
              </a:ext>
            </a:extLst>
          </p:cNvPr>
          <p:cNvSpPr/>
          <p:nvPr/>
        </p:nvSpPr>
        <p:spPr>
          <a:xfrm>
            <a:off x="10266741" y="3346626"/>
            <a:ext cx="1777418" cy="645177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이세영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팀원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맞아요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맞아요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근데 편집할 때 지나가는 사람들을 일일이 지우는 것도 귀찮을 것 같아요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..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35AEA34-0D7E-4435-A03D-F30AC61B1FB1}"/>
              </a:ext>
            </a:extLst>
          </p:cNvPr>
          <p:cNvGrpSpPr/>
          <p:nvPr/>
        </p:nvGrpSpPr>
        <p:grpSpPr>
          <a:xfrm>
            <a:off x="9863416" y="4245626"/>
            <a:ext cx="403325" cy="403325"/>
            <a:chOff x="6659418" y="1496291"/>
            <a:chExt cx="761635" cy="76163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BAFC66C-D74B-40F0-AFB6-A5E3DBA71785}"/>
                </a:ext>
              </a:extLst>
            </p:cNvPr>
            <p:cNvSpPr/>
            <p:nvPr/>
          </p:nvSpPr>
          <p:spPr>
            <a:xfrm>
              <a:off x="6659418" y="1496291"/>
              <a:ext cx="761635" cy="761635"/>
            </a:xfrm>
            <a:prstGeom prst="ellipse">
              <a:avLst/>
            </a:prstGeom>
            <a:solidFill>
              <a:srgbClr val="238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E20A3E7-461F-40E8-8D1A-0A173226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20" y="1618493"/>
              <a:ext cx="517232" cy="517232"/>
            </a:xfrm>
            <a:prstGeom prst="rect">
              <a:avLst/>
            </a:prstGeom>
            <a:noFill/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B76BF2-EAC1-4D4E-A988-3D8B5FDB2240}"/>
              </a:ext>
            </a:extLst>
          </p:cNvPr>
          <p:cNvSpPr/>
          <p:nvPr/>
        </p:nvSpPr>
        <p:spPr>
          <a:xfrm>
            <a:off x="10266741" y="4211524"/>
            <a:ext cx="1777418" cy="852926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김선진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팀장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맞아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사람 많은 곳에서 촬영한 영상은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블러때문에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영상의 집중도도 떨어지니까 그것도 문제인 것 같아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B73C37-D815-40F0-A023-CD93D3FCB21B}"/>
              </a:ext>
            </a:extLst>
          </p:cNvPr>
          <p:cNvGrpSpPr/>
          <p:nvPr/>
        </p:nvGrpSpPr>
        <p:grpSpPr>
          <a:xfrm>
            <a:off x="9861433" y="5284476"/>
            <a:ext cx="403325" cy="403325"/>
            <a:chOff x="6659418" y="1496291"/>
            <a:chExt cx="761635" cy="76163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307F25E-583C-4CAE-8A69-A69216EC78F7}"/>
                </a:ext>
              </a:extLst>
            </p:cNvPr>
            <p:cNvSpPr/>
            <p:nvPr/>
          </p:nvSpPr>
          <p:spPr>
            <a:xfrm>
              <a:off x="6659418" y="1496291"/>
              <a:ext cx="761635" cy="7616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6C7B6A6-D97A-48B1-9D30-A08DDEF1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20" y="1618493"/>
              <a:ext cx="517232" cy="517232"/>
            </a:xfrm>
            <a:prstGeom prst="rect">
              <a:avLst/>
            </a:prstGeom>
            <a:noFill/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0D4E10-DD27-4DAD-9AA0-F92D7EBCDB21}"/>
              </a:ext>
            </a:extLst>
          </p:cNvPr>
          <p:cNvSpPr/>
          <p:nvPr/>
        </p:nvSpPr>
        <p:spPr>
          <a:xfrm>
            <a:off x="10264758" y="5250374"/>
            <a:ext cx="1777418" cy="645177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김향아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팀원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자동으로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블러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처리가 되면 편집도 편하고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우리도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얼굴나올까봐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걱정 안 해도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될텐데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…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F4C3E8-0433-40FB-A422-B52F0987B4A6}"/>
              </a:ext>
            </a:extLst>
          </p:cNvPr>
          <p:cNvCxnSpPr>
            <a:cxnSpLocks/>
          </p:cNvCxnSpPr>
          <p:nvPr/>
        </p:nvCxnSpPr>
        <p:spPr>
          <a:xfrm>
            <a:off x="10299538" y="6446646"/>
            <a:ext cx="1644517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C01090-7A7F-48E5-9914-FE1070259D67}"/>
              </a:ext>
            </a:extLst>
          </p:cNvPr>
          <p:cNvSpPr txBox="1"/>
          <p:nvPr/>
        </p:nvSpPr>
        <p:spPr>
          <a:xfrm>
            <a:off x="10249531" y="6200425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메시지 입력하기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…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1F4D70B-75A6-4412-A247-A76A3B098863}"/>
              </a:ext>
            </a:extLst>
          </p:cNvPr>
          <p:cNvGrpSpPr/>
          <p:nvPr/>
        </p:nvGrpSpPr>
        <p:grpSpPr>
          <a:xfrm>
            <a:off x="9861433" y="6146893"/>
            <a:ext cx="403325" cy="403325"/>
            <a:chOff x="6659418" y="1496291"/>
            <a:chExt cx="761635" cy="76163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3B963A2-F865-4EAE-ADBD-19E10D72F6B3}"/>
                </a:ext>
              </a:extLst>
            </p:cNvPr>
            <p:cNvSpPr/>
            <p:nvPr/>
          </p:nvSpPr>
          <p:spPr>
            <a:xfrm>
              <a:off x="6659418" y="1496291"/>
              <a:ext cx="761635" cy="761635"/>
            </a:xfrm>
            <a:prstGeom prst="ellipse">
              <a:avLst/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E79CECF-D703-47ED-90CA-AFA071C9D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20" y="1618493"/>
              <a:ext cx="517232" cy="517232"/>
            </a:xfrm>
            <a:prstGeom prst="rect">
              <a:avLst/>
            </a:prstGeom>
            <a:noFill/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156B1AC-3BC3-4A9B-A787-A95C161742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4" y="6169224"/>
            <a:ext cx="435464" cy="43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0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71FDAF-BC76-4DD1-A6D9-3DDBA024F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D04BA2-51F1-483E-B97F-2C22D5D6CC24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04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D3674-3A52-428D-9C1A-32FAF903A2F1}"/>
              </a:ext>
            </a:extLst>
          </p:cNvPr>
          <p:cNvSpPr txBox="1"/>
          <p:nvPr/>
        </p:nvSpPr>
        <p:spPr>
          <a:xfrm>
            <a:off x="1152525" y="72952"/>
            <a:ext cx="3102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프로젝트 정의 및 소개</a:t>
            </a:r>
            <a:endParaRPr lang="en-US" altLang="ko-KR" sz="2500" kern="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프로젝트명</a:t>
            </a:r>
            <a:endParaRPr lang="en-US" altLang="ko-KR" sz="1500" kern="0" dirty="0">
              <a:solidFill>
                <a:schemeClr val="bg1">
                  <a:lumMod val="7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3DB43D9-3DC5-47DA-9198-261D98317BCF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28620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CDCF1A-8D68-4953-9708-D1A9C5020E5A}"/>
              </a:ext>
            </a:extLst>
          </p:cNvPr>
          <p:cNvSpPr/>
          <p:nvPr/>
        </p:nvSpPr>
        <p:spPr>
          <a:xfrm>
            <a:off x="389712" y="1999807"/>
            <a:ext cx="113402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0" dirty="0">
                <a:solidFill>
                  <a:srgbClr val="BAF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STREAMING</a:t>
            </a:r>
            <a:endParaRPr lang="ko-KR" altLang="en-US" sz="9000" dirty="0">
              <a:solidFill>
                <a:srgbClr val="BAF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CB47EE-BC02-4A2A-BECB-1CADC791FF4B}"/>
              </a:ext>
            </a:extLst>
          </p:cNvPr>
          <p:cNvSpPr/>
          <p:nvPr/>
        </p:nvSpPr>
        <p:spPr>
          <a:xfrm>
            <a:off x="0" y="3428998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프라이버시 보호</a:t>
            </a:r>
            <a:r>
              <a:rPr lang="ko-KR" altLang="en-US" sz="3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2" panose="02020600000000000000" pitchFamily="18" charset="-127"/>
                <a:ea typeface="a고딕12" panose="02020600000000000000" pitchFamily="18" charset="-127"/>
              </a:rPr>
              <a:t>를 위한 </a:t>
            </a:r>
            <a:r>
              <a:rPr lang="ko-KR" altLang="en-US" sz="4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인물인식 기반 </a:t>
            </a:r>
            <a:r>
              <a:rPr lang="en-US" altLang="ko-KR" sz="4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AI</a:t>
            </a:r>
            <a:r>
              <a:rPr lang="ko-KR" altLang="en-US" sz="3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2" panose="02020600000000000000" pitchFamily="18" charset="-127"/>
                <a:ea typeface="a고딕12" panose="02020600000000000000" pitchFamily="18" charset="-127"/>
              </a:rPr>
              <a:t>와</a:t>
            </a:r>
            <a:endParaRPr lang="en-US" altLang="ko-KR" sz="35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3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2" panose="02020600000000000000" pitchFamily="18" charset="-127"/>
                <a:ea typeface="a고딕12" panose="02020600000000000000" pitchFamily="18" charset="-127"/>
              </a:rPr>
              <a:t>이를 활용한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4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실시간 영상 처리</a:t>
            </a:r>
            <a:r>
              <a:rPr lang="ko-KR" altLang="en-US" sz="4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3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2" panose="02020600000000000000" pitchFamily="18" charset="-127"/>
                <a:ea typeface="a고딕12" panose="02020600000000000000" pitchFamily="18" charset="-127"/>
              </a:rPr>
              <a:t>방안</a:t>
            </a:r>
          </a:p>
        </p:txBody>
      </p:sp>
    </p:spTree>
    <p:extLst>
      <p:ext uri="{BB962C8B-B14F-4D97-AF65-F5344CB8AC3E}">
        <p14:creationId xmlns:p14="http://schemas.microsoft.com/office/powerpoint/2010/main" val="193881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04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D3674-3A52-428D-9C1A-32FAF903A2F1}"/>
              </a:ext>
            </a:extLst>
          </p:cNvPr>
          <p:cNvSpPr txBox="1"/>
          <p:nvPr/>
        </p:nvSpPr>
        <p:spPr>
          <a:xfrm>
            <a:off x="1152525" y="72952"/>
            <a:ext cx="3102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프로젝트 정의 및 소개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사용자 특성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956A60-8FBF-4F23-BD37-E10B60983976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28620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562056B3-728A-4AB4-930B-EF7EFAD4CBCC}"/>
              </a:ext>
            </a:extLst>
          </p:cNvPr>
          <p:cNvSpPr/>
          <p:nvPr/>
        </p:nvSpPr>
        <p:spPr>
          <a:xfrm>
            <a:off x="1190625" y="2191910"/>
            <a:ext cx="2474177" cy="247417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" dist="38100" dir="2700000" algn="tl" rotWithShape="0">
              <a:schemeClr val="bg1">
                <a:lumMod val="7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934E92-80AD-4437-8249-31F0274E60D4}"/>
              </a:ext>
            </a:extLst>
          </p:cNvPr>
          <p:cNvSpPr/>
          <p:nvPr/>
        </p:nvSpPr>
        <p:spPr>
          <a:xfrm>
            <a:off x="4887658" y="2191911"/>
            <a:ext cx="2474177" cy="247417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" dist="38100" dir="2700000" algn="tl" rotWithShape="0">
              <a:schemeClr val="bg1">
                <a:lumMod val="7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BD398D-D808-47E7-923B-3BAC90E41E1B}"/>
              </a:ext>
            </a:extLst>
          </p:cNvPr>
          <p:cNvSpPr/>
          <p:nvPr/>
        </p:nvSpPr>
        <p:spPr>
          <a:xfrm>
            <a:off x="8527198" y="2191909"/>
            <a:ext cx="2474177" cy="247417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" dist="38100" dir="2700000" algn="tl" rotWithShape="0">
              <a:schemeClr val="bg1">
                <a:lumMod val="7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A417A812-7454-4D26-98B3-50DA6DF9CD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284" y1="64884" x2="32388" y2="64419"/>
                        <a14:foregroundMark x1="32388" y1="64419" x2="78507" y2="65349"/>
                        <a14:foregroundMark x1="78507" y1="65349" x2="77015" y2="62791"/>
                        <a14:foregroundMark x1="75075" y1="57442" x2="21940" y2="60233"/>
                        <a14:foregroundMark x1="69104" y1="67442" x2="52239" y2="67907"/>
                        <a14:foregroundMark x1="46567" y1="51163" x2="46567" y2="51163"/>
                        <a14:foregroundMark x1="61642" y1="33256" x2="61642" y2="33256"/>
                        <a14:foregroundMark x1="67164" y1="23953" x2="62985" y2="34186"/>
                        <a14:foregroundMark x1="62985" y1="34186" x2="61642" y2="43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40" r="16460"/>
          <a:stretch/>
        </p:blipFill>
        <p:spPr>
          <a:xfrm>
            <a:off x="1686966" y="2078552"/>
            <a:ext cx="1494384" cy="1448769"/>
          </a:xfrm>
          <a:prstGeom prst="rect">
            <a:avLst/>
          </a:prstGeom>
        </p:spPr>
      </p:pic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B589E0BF-3C71-42B7-BA28-028930C486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89593" l="10000" r="91833">
                        <a14:foregroundMark x1="13333" y1="59276" x2="13333" y2="59276"/>
                        <a14:foregroundMark x1="18000" y1="50226" x2="18000" y2="50226"/>
                        <a14:foregroundMark x1="24333" y1="51584" x2="24333" y2="51584"/>
                        <a14:foregroundMark x1="36000" y1="57014" x2="36000" y2="57014"/>
                        <a14:foregroundMark x1="40667" y1="57014" x2="40667" y2="57014"/>
                        <a14:foregroundMark x1="49833" y1="59729" x2="49833" y2="59729"/>
                        <a14:foregroundMark x1="62667" y1="55656" x2="62667" y2="55656"/>
                        <a14:foregroundMark x1="68000" y1="45701" x2="68000" y2="45701"/>
                        <a14:foregroundMark x1="74500" y1="49321" x2="74500" y2="49321"/>
                        <a14:foregroundMark x1="83333" y1="47964" x2="83333" y2="47964"/>
                        <a14:foregroundMark x1="91667" y1="52036" x2="91667" y2="52036"/>
                        <a14:foregroundMark x1="91833" y1="65158" x2="91833" y2="47059"/>
                        <a14:foregroundMark x1="82833" y1="53846" x2="82833" y2="4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48" y="3045041"/>
            <a:ext cx="2474177" cy="911322"/>
          </a:xfrm>
          <a:prstGeom prst="rect">
            <a:avLst/>
          </a:prstGeom>
        </p:spPr>
      </p:pic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3617DAD2-1A9A-4ADD-BEE9-9DB11AF0A7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7" t="22181" r="23526" b="19059"/>
          <a:stretch/>
        </p:blipFill>
        <p:spPr>
          <a:xfrm>
            <a:off x="1841925" y="3688089"/>
            <a:ext cx="1171575" cy="9113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3B47EFB-B1E3-47E6-823B-0FA762F74308}"/>
              </a:ext>
            </a:extLst>
          </p:cNvPr>
          <p:cNvSpPr txBox="1"/>
          <p:nvPr/>
        </p:nvSpPr>
        <p:spPr>
          <a:xfrm>
            <a:off x="1152525" y="4839487"/>
            <a:ext cx="25653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영상 촬영자</a:t>
            </a:r>
            <a:endParaRPr lang="en-US" altLang="ko-KR" sz="200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예</a:t>
            </a:r>
            <a:r>
              <a:rPr lang="en-US" altLang="ko-KR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 </a:t>
            </a:r>
            <a:r>
              <a:rPr lang="ko-KR" altLang="en-US" sz="1500" dirty="0" err="1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스트리머</a:t>
            </a:r>
            <a:r>
              <a:rPr lang="en-US" altLang="ko-KR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500" dirty="0" err="1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유튜버</a:t>
            </a:r>
            <a:r>
              <a:rPr lang="en-US" altLang="ko-KR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BJ </a:t>
            </a:r>
            <a:r>
              <a:rPr lang="ko-KR" altLang="en-US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등</a:t>
            </a:r>
            <a:r>
              <a:rPr lang="en-US" altLang="ko-KR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endParaRPr lang="ko-KR" altLang="en-US" sz="15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A4FF0-B80C-4E62-B6EE-BB52360D162A}"/>
              </a:ext>
            </a:extLst>
          </p:cNvPr>
          <p:cNvSpPr txBox="1"/>
          <p:nvPr/>
        </p:nvSpPr>
        <p:spPr>
          <a:xfrm>
            <a:off x="4858911" y="4839487"/>
            <a:ext cx="24741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TV </a:t>
            </a:r>
            <a:r>
              <a:rPr lang="ko-KR" altLang="en-US" sz="2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프로그램</a:t>
            </a:r>
            <a:endParaRPr lang="en-US" altLang="ko-KR" sz="200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예</a:t>
            </a:r>
            <a:r>
              <a:rPr lang="en-US" altLang="ko-KR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 </a:t>
            </a:r>
            <a:r>
              <a:rPr lang="ko-KR" altLang="en-US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생방송 뉴스</a:t>
            </a:r>
            <a:r>
              <a:rPr lang="en-US" altLang="ko-KR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예능 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F35FCD-B318-4A7B-940A-7A19EB57FAFE}"/>
              </a:ext>
            </a:extLst>
          </p:cNvPr>
          <p:cNvSpPr txBox="1"/>
          <p:nvPr/>
        </p:nvSpPr>
        <p:spPr>
          <a:xfrm>
            <a:off x="8241447" y="4839487"/>
            <a:ext cx="30456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SNS </a:t>
            </a:r>
            <a:r>
              <a:rPr lang="ko-KR" altLang="en-US" sz="2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사용자</a:t>
            </a:r>
            <a:endParaRPr lang="en-US" altLang="ko-KR" sz="200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예</a:t>
            </a:r>
            <a:r>
              <a:rPr lang="en-US" altLang="ko-KR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 </a:t>
            </a:r>
            <a:r>
              <a:rPr lang="ko-KR" altLang="en-US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인스타그램</a:t>
            </a:r>
            <a:r>
              <a:rPr lang="en-US" altLang="ko-KR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·</a:t>
            </a:r>
            <a:r>
              <a:rPr lang="ko-KR" altLang="en-US" sz="15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카카오톡 라이브 등</a:t>
            </a:r>
            <a:endParaRPr lang="en-US" altLang="ko-KR" sz="15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EBA73AF6-45BB-4138-BED7-8ADC9322AA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885" y="2670554"/>
            <a:ext cx="856767" cy="856767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476DC9E1-1911-4921-90B6-6FCACB4EDD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518" y="3622933"/>
            <a:ext cx="927536" cy="927536"/>
          </a:xfrm>
          <a:prstGeom prst="rect">
            <a:avLst/>
          </a:prstGeom>
        </p:spPr>
      </p:pic>
      <p:pic>
        <p:nvPicPr>
          <p:cNvPr id="43" name="그림 42" descr="개체이(가) 표시된 사진&#10;&#10;자동 생성된 설명">
            <a:extLst>
              <a:ext uri="{FF2B5EF4-FFF2-40B4-BE49-F238E27FC236}">
                <a16:creationId xmlns:a16="http://schemas.microsoft.com/office/drawing/2014/main" id="{70E0B31A-DDAB-4D16-84CD-07A21B9711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21" y="2600054"/>
            <a:ext cx="997765" cy="997765"/>
          </a:xfrm>
          <a:prstGeom prst="rect">
            <a:avLst/>
          </a:prstGeom>
        </p:spPr>
      </p:pic>
      <p:pic>
        <p:nvPicPr>
          <p:cNvPr id="45" name="그림 44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6B21F8F8-140B-4E00-AE01-C64801E9B0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144" y="2646100"/>
            <a:ext cx="1709203" cy="17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6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05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D3674-3A52-428D-9C1A-32FAF903A2F1}"/>
              </a:ext>
            </a:extLst>
          </p:cNvPr>
          <p:cNvSpPr txBox="1"/>
          <p:nvPr/>
        </p:nvSpPr>
        <p:spPr>
          <a:xfrm>
            <a:off x="1152525" y="72952"/>
            <a:ext cx="1407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기능설명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AI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기술 활용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956A60-8FBF-4F23-BD37-E10B60983976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376390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136A097-0767-4A9E-8852-2858E6AC0437}"/>
              </a:ext>
            </a:extLst>
          </p:cNvPr>
          <p:cNvSpPr/>
          <p:nvPr/>
        </p:nvSpPr>
        <p:spPr>
          <a:xfrm rot="8243053">
            <a:off x="3813706" y="4044398"/>
            <a:ext cx="900000" cy="426706"/>
          </a:xfrm>
          <a:prstGeom prst="right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DCDE21-318E-4A04-9A1E-FA3A3AA701C7}"/>
              </a:ext>
            </a:extLst>
          </p:cNvPr>
          <p:cNvSpPr txBox="1"/>
          <p:nvPr/>
        </p:nvSpPr>
        <p:spPr>
          <a:xfrm>
            <a:off x="727233" y="5209436"/>
            <a:ext cx="412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사람 </a:t>
            </a:r>
            <a:r>
              <a:rPr lang="en-US" altLang="ko-KR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vs </a:t>
            </a:r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8E1780-E50B-47A1-8BCA-E0185B4CFECB}"/>
              </a:ext>
            </a:extLst>
          </p:cNvPr>
          <p:cNvSpPr txBox="1"/>
          <p:nvPr/>
        </p:nvSpPr>
        <p:spPr>
          <a:xfrm>
            <a:off x="7430265" y="5209436"/>
            <a:ext cx="412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등록된 인물 </a:t>
            </a:r>
            <a:r>
              <a:rPr lang="en-US" altLang="ko-KR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vs </a:t>
            </a:r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미 등록된 인물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308F7A2-15EE-47B1-8F66-2671DE0AA297}"/>
              </a:ext>
            </a:extLst>
          </p:cNvPr>
          <p:cNvSpPr/>
          <p:nvPr/>
        </p:nvSpPr>
        <p:spPr>
          <a:xfrm>
            <a:off x="4694129" y="1492310"/>
            <a:ext cx="2914650" cy="291465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4114754-F685-4B42-92CC-49EA9F329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16" y="1782902"/>
            <a:ext cx="2333465" cy="2333465"/>
          </a:xfrm>
          <a:prstGeom prst="rect">
            <a:avLst/>
          </a:prstGeom>
        </p:spPr>
      </p:pic>
      <p:sp>
        <p:nvSpPr>
          <p:cNvPr id="20" name="사각형: 둥근 모서리 72">
            <a:extLst>
              <a:ext uri="{FF2B5EF4-FFF2-40B4-BE49-F238E27FC236}">
                <a16:creationId xmlns:a16="http://schemas.microsoft.com/office/drawing/2014/main" id="{28484D42-7BEF-4A8B-9390-526B8C0135AF}"/>
              </a:ext>
            </a:extLst>
          </p:cNvPr>
          <p:cNvSpPr/>
          <p:nvPr/>
        </p:nvSpPr>
        <p:spPr>
          <a:xfrm>
            <a:off x="1809706" y="4724833"/>
            <a:ext cx="1955951" cy="405575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객체 인식</a:t>
            </a:r>
          </a:p>
        </p:txBody>
      </p:sp>
      <p:sp>
        <p:nvSpPr>
          <p:cNvPr id="21" name="사각형: 둥근 모서리 72">
            <a:extLst>
              <a:ext uri="{FF2B5EF4-FFF2-40B4-BE49-F238E27FC236}">
                <a16:creationId xmlns:a16="http://schemas.microsoft.com/office/drawing/2014/main" id="{89F2A0FB-F2D7-4717-A386-DC19BDE0758F}"/>
              </a:ext>
            </a:extLst>
          </p:cNvPr>
          <p:cNvSpPr/>
          <p:nvPr/>
        </p:nvSpPr>
        <p:spPr>
          <a:xfrm>
            <a:off x="8512738" y="4719446"/>
            <a:ext cx="1955951" cy="405575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인물 식별</a:t>
            </a:r>
            <a:endParaRPr lang="ko-KR" altLang="en-US" sz="2000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D7A8C78-1E81-4C76-B6B9-79FE4F5DDFFF}"/>
              </a:ext>
            </a:extLst>
          </p:cNvPr>
          <p:cNvSpPr/>
          <p:nvPr/>
        </p:nvSpPr>
        <p:spPr>
          <a:xfrm rot="2843053">
            <a:off x="7641499" y="4030477"/>
            <a:ext cx="900000" cy="426706"/>
          </a:xfrm>
          <a:prstGeom prst="right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97F082-C564-4F1C-A0FC-8857367A0B29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AI</a:t>
            </a:r>
            <a:r>
              <a:rPr lang="ko-KR" altLang="en-US" sz="24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를 활용한 정확한 인물 식별 프라이버시 </a:t>
            </a:r>
            <a:r>
              <a:rPr lang="ko-KR" altLang="en-US" sz="2400" dirty="0" err="1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보호</a:t>
            </a:r>
            <a:r>
              <a:rPr lang="ko-KR" altLang="en-US" sz="2400" dirty="0" err="1">
                <a:solidFill>
                  <a:srgbClr val="FFD966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ㅇ</a:t>
            </a:r>
            <a:endParaRPr lang="ko-KR" altLang="en-US" sz="2400" dirty="0">
              <a:solidFill>
                <a:srgbClr val="FFD966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53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280AD55C-4E50-4602-A76A-F06D46AFEF46}"/>
              </a:ext>
            </a:extLst>
          </p:cNvPr>
          <p:cNvSpPr/>
          <p:nvPr/>
        </p:nvSpPr>
        <p:spPr>
          <a:xfrm>
            <a:off x="7309712" y="1059820"/>
            <a:ext cx="3629727" cy="362972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07A7110-739D-4A17-B22E-3FD0DFB4F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66" y="1805016"/>
            <a:ext cx="2143267" cy="214326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05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6" name="사다리꼴 45">
            <a:extLst>
              <a:ext uri="{FF2B5EF4-FFF2-40B4-BE49-F238E27FC236}">
                <a16:creationId xmlns:a16="http://schemas.microsoft.com/office/drawing/2014/main" id="{785023EE-7608-4D08-B3E8-FD573CB3ACA9}"/>
              </a:ext>
            </a:extLst>
          </p:cNvPr>
          <p:cNvSpPr/>
          <p:nvPr/>
        </p:nvSpPr>
        <p:spPr>
          <a:xfrm rot="5400000">
            <a:off x="6036545" y="1771080"/>
            <a:ext cx="3750980" cy="4251192"/>
          </a:xfrm>
          <a:custGeom>
            <a:avLst/>
            <a:gdLst>
              <a:gd name="connsiteX0" fmla="*/ 0 w 3750980"/>
              <a:gd name="connsiteY0" fmla="*/ 4197403 h 4197403"/>
              <a:gd name="connsiteX1" fmla="*/ 518198 w 3750980"/>
              <a:gd name="connsiteY1" fmla="*/ 0 h 4197403"/>
              <a:gd name="connsiteX2" fmla="*/ 3232782 w 3750980"/>
              <a:gd name="connsiteY2" fmla="*/ 0 h 4197403"/>
              <a:gd name="connsiteX3" fmla="*/ 3750980 w 3750980"/>
              <a:gd name="connsiteY3" fmla="*/ 4197403 h 4197403"/>
              <a:gd name="connsiteX4" fmla="*/ 0 w 3750980"/>
              <a:gd name="connsiteY4" fmla="*/ 4197403 h 4197403"/>
              <a:gd name="connsiteX0" fmla="*/ 0 w 3750980"/>
              <a:gd name="connsiteY0" fmla="*/ 4251192 h 4251192"/>
              <a:gd name="connsiteX1" fmla="*/ 518198 w 3750980"/>
              <a:gd name="connsiteY1" fmla="*/ 53789 h 4251192"/>
              <a:gd name="connsiteX2" fmla="*/ 941407 w 3750980"/>
              <a:gd name="connsiteY2" fmla="*/ 0 h 4251192"/>
              <a:gd name="connsiteX3" fmla="*/ 3750980 w 3750980"/>
              <a:gd name="connsiteY3" fmla="*/ 4251192 h 4251192"/>
              <a:gd name="connsiteX4" fmla="*/ 0 w 3750980"/>
              <a:gd name="connsiteY4" fmla="*/ 4251192 h 425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980" h="4251192">
                <a:moveTo>
                  <a:pt x="0" y="4251192"/>
                </a:moveTo>
                <a:lnTo>
                  <a:pt x="518198" y="53789"/>
                </a:lnTo>
                <a:lnTo>
                  <a:pt x="941407" y="0"/>
                </a:lnTo>
                <a:lnTo>
                  <a:pt x="3750980" y="4251192"/>
                </a:lnTo>
                <a:lnTo>
                  <a:pt x="0" y="4251192"/>
                </a:lnTo>
                <a:close/>
              </a:path>
            </a:pathLst>
          </a:custGeom>
          <a:solidFill>
            <a:srgbClr val="B5AF9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D3674-3A52-428D-9C1A-32FAF903A2F1}"/>
              </a:ext>
            </a:extLst>
          </p:cNvPr>
          <p:cNvSpPr txBox="1"/>
          <p:nvPr/>
        </p:nvSpPr>
        <p:spPr>
          <a:xfrm>
            <a:off x="1152525" y="72952"/>
            <a:ext cx="1712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기능설명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프라이버시 </a:t>
            </a:r>
            <a:r>
              <a:rPr lang="ko-KR" altLang="en-US" sz="1500" kern="0" dirty="0" err="1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블러링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956A60-8FBF-4F23-BD37-E10B60983976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376390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2D4317-2044-4502-901D-C0BB3DE6D457}"/>
              </a:ext>
            </a:extLst>
          </p:cNvPr>
          <p:cNvGrpSpPr/>
          <p:nvPr/>
        </p:nvGrpSpPr>
        <p:grpSpPr>
          <a:xfrm>
            <a:off x="319102" y="2021186"/>
            <a:ext cx="5517660" cy="3743928"/>
            <a:chOff x="228342" y="1869640"/>
            <a:chExt cx="6300522" cy="427512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D00C9B0-1590-4462-A77D-9A3D23BCA610}"/>
                </a:ext>
              </a:extLst>
            </p:cNvPr>
            <p:cNvSpPr/>
            <p:nvPr/>
          </p:nvSpPr>
          <p:spPr>
            <a:xfrm>
              <a:off x="228342" y="1869640"/>
              <a:ext cx="6300522" cy="4275128"/>
            </a:xfrm>
            <a:prstGeom prst="roundRect">
              <a:avLst>
                <a:gd name="adj" fmla="val 20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CAC4252-8408-4422-B75C-080C1E9589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599" y="5667833"/>
              <a:ext cx="6020009" cy="7274"/>
            </a:xfrm>
            <a:prstGeom prst="line">
              <a:avLst/>
            </a:prstGeom>
            <a:ln w="28575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9139402-72E3-4E19-B712-894020EE5BFF}"/>
                </a:ext>
              </a:extLst>
            </p:cNvPr>
            <p:cNvCxnSpPr>
              <a:cxnSpLocks/>
            </p:cNvCxnSpPr>
            <p:nvPr/>
          </p:nvCxnSpPr>
          <p:spPr>
            <a:xfrm>
              <a:off x="368599" y="5667833"/>
              <a:ext cx="5727401" cy="0"/>
            </a:xfrm>
            <a:prstGeom prst="line">
              <a:avLst/>
            </a:prstGeom>
            <a:ln w="28575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D122DF-647D-48B4-8EFE-55AAA7111109}"/>
                </a:ext>
              </a:extLst>
            </p:cNvPr>
            <p:cNvGrpSpPr/>
            <p:nvPr/>
          </p:nvGrpSpPr>
          <p:grpSpPr>
            <a:xfrm>
              <a:off x="452300" y="5846151"/>
              <a:ext cx="415910" cy="175612"/>
              <a:chOff x="518685" y="5627247"/>
              <a:chExt cx="415910" cy="175612"/>
            </a:xfrm>
          </p:grpSpPr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E65C538A-ECC6-4B09-9A57-C83E6610D5C1}"/>
                  </a:ext>
                </a:extLst>
              </p:cNvPr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prstClr val="white"/>
                  </a:solidFill>
                  <a:latin typeface="나눔손글씨 옥비체" panose="02000503000000000000" pitchFamily="2" charset="-127"/>
                  <a:ea typeface="나눔손글씨 옥비체" panose="02000503000000000000" pitchFamily="2" charset="-127"/>
                </a:endParaRPr>
              </a:p>
            </p:txBody>
          </p:sp>
          <p:sp>
            <p:nvSpPr>
              <p:cNvPr id="20" name="모서리가 둥근 직사각형 9">
                <a:extLst>
                  <a:ext uri="{FF2B5EF4-FFF2-40B4-BE49-F238E27FC236}">
                    <a16:creationId xmlns:a16="http://schemas.microsoft.com/office/drawing/2014/main" id="{A30E1861-7AD1-49E9-85B0-2AAEAB8B768C}"/>
                  </a:ext>
                </a:extLst>
              </p:cNvPr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prstClr val="white"/>
                  </a:solidFill>
                  <a:latin typeface="나눔손글씨 옥비체" panose="02000503000000000000" pitchFamily="2" charset="-127"/>
                  <a:ea typeface="나눔손글씨 옥비체" panose="02000503000000000000" pitchFamily="2" charset="-127"/>
                </a:endParaRPr>
              </a:p>
            </p:txBody>
          </p:sp>
          <p:sp>
            <p:nvSpPr>
              <p:cNvPr id="21" name="모서리가 둥근 직사각형 10">
                <a:extLst>
                  <a:ext uri="{FF2B5EF4-FFF2-40B4-BE49-F238E27FC236}">
                    <a16:creationId xmlns:a16="http://schemas.microsoft.com/office/drawing/2014/main" id="{441E0847-DCFE-47C3-A88C-3B79879DF32B}"/>
                  </a:ext>
                </a:extLst>
              </p:cNvPr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prstClr val="white"/>
                  </a:solidFill>
                  <a:latin typeface="나눔손글씨 옥비체" panose="02000503000000000000" pitchFamily="2" charset="-127"/>
                  <a:ea typeface="나눔손글씨 옥비체" panose="02000503000000000000" pitchFamily="2" charset="-127"/>
                </a:endParaRPr>
              </a:p>
            </p:txBody>
          </p:sp>
          <p:sp>
            <p:nvSpPr>
              <p:cNvPr id="22" name="모서리가 둥근 직사각형 11">
                <a:extLst>
                  <a:ext uri="{FF2B5EF4-FFF2-40B4-BE49-F238E27FC236}">
                    <a16:creationId xmlns:a16="http://schemas.microsoft.com/office/drawing/2014/main" id="{29278E8B-5732-4199-8904-1584BAB88837}"/>
                  </a:ext>
                </a:extLst>
              </p:cNvPr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prstClr val="white"/>
                  </a:solidFill>
                  <a:latin typeface="나눔손글씨 옥비체" panose="02000503000000000000" pitchFamily="2" charset="-127"/>
                  <a:ea typeface="나눔손글씨 옥비체" panose="02000503000000000000" pitchFamily="2" charset="-127"/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33D6824-0AA0-45C6-9D7A-1C3F97B60F53}"/>
                </a:ext>
              </a:extLst>
            </p:cNvPr>
            <p:cNvSpPr/>
            <p:nvPr/>
          </p:nvSpPr>
          <p:spPr>
            <a:xfrm>
              <a:off x="368599" y="1999489"/>
              <a:ext cx="6020009" cy="3382614"/>
            </a:xfrm>
            <a:prstGeom prst="roundRect">
              <a:avLst>
                <a:gd name="adj" fmla="val 1778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손글씨 옥비체" panose="02000503000000000000" pitchFamily="2" charset="-127"/>
                <a:ea typeface="나눔손글씨 옥비체" panose="02000503000000000000" pitchFamily="2" charset="-127"/>
              </a:endParaRPr>
            </a:p>
          </p:txBody>
        </p:sp>
        <p:pic>
          <p:nvPicPr>
            <p:cNvPr id="24" name="그림 23" descr="바퀴, 장난감이(가) 표시된 사진&#10;&#10;자동 생성된 설명">
              <a:extLst>
                <a:ext uri="{FF2B5EF4-FFF2-40B4-BE49-F238E27FC236}">
                  <a16:creationId xmlns:a16="http://schemas.microsoft.com/office/drawing/2014/main" id="{CAFFC8B4-64FB-49E0-B763-1F7F68EDA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71" y="2738564"/>
              <a:ext cx="1213994" cy="1213994"/>
            </a:xfrm>
            <a:prstGeom prst="rect">
              <a:avLst/>
            </a:prstGeom>
          </p:spPr>
        </p:pic>
        <p:pic>
          <p:nvPicPr>
            <p:cNvPr id="26" name="그림 25" descr="바퀴, 장난감이(가) 표시된 사진&#10;&#10;자동 생성된 설명">
              <a:extLst>
                <a:ext uri="{FF2B5EF4-FFF2-40B4-BE49-F238E27FC236}">
                  <a16:creationId xmlns:a16="http://schemas.microsoft.com/office/drawing/2014/main" id="{81C60BAE-0490-4DD6-98E0-0D914CC03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2" y="4161641"/>
              <a:ext cx="1213994" cy="1213994"/>
            </a:xfrm>
            <a:prstGeom prst="rect">
              <a:avLst/>
            </a:prstGeom>
          </p:spPr>
        </p:pic>
        <p:pic>
          <p:nvPicPr>
            <p:cNvPr id="27" name="그림 26" descr="바퀴, 장난감이(가) 표시된 사진&#10;&#10;자동 생성된 설명">
              <a:extLst>
                <a:ext uri="{FF2B5EF4-FFF2-40B4-BE49-F238E27FC236}">
                  <a16:creationId xmlns:a16="http://schemas.microsoft.com/office/drawing/2014/main" id="{F992AE75-DE6B-4139-93B7-4EA8257F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982" y="4168109"/>
              <a:ext cx="1213994" cy="1213994"/>
            </a:xfrm>
            <a:prstGeom prst="rect">
              <a:avLst/>
            </a:prstGeom>
          </p:spPr>
        </p:pic>
        <p:pic>
          <p:nvPicPr>
            <p:cNvPr id="28" name="그림 27" descr="건물이(가) 표시된 사진&#10;&#10;자동 생성된 설명">
              <a:extLst>
                <a:ext uri="{FF2B5EF4-FFF2-40B4-BE49-F238E27FC236}">
                  <a16:creationId xmlns:a16="http://schemas.microsoft.com/office/drawing/2014/main" id="{F488C12A-046C-48F1-8E9C-507844C8A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10" y="1869640"/>
              <a:ext cx="886094" cy="886094"/>
            </a:xfrm>
            <a:prstGeom prst="rect">
              <a:avLst/>
            </a:prstGeom>
          </p:spPr>
        </p:pic>
        <p:pic>
          <p:nvPicPr>
            <p:cNvPr id="29" name="그림 28" descr="건물이(가) 표시된 사진&#10;&#10;자동 생성된 설명">
              <a:extLst>
                <a:ext uri="{FF2B5EF4-FFF2-40B4-BE49-F238E27FC236}">
                  <a16:creationId xmlns:a16="http://schemas.microsoft.com/office/drawing/2014/main" id="{058A78A2-E4C5-4887-9177-14D1A4C7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054" y="1902458"/>
              <a:ext cx="886095" cy="88609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FDA51C2-8EC4-4D69-937D-0D66B0ABF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775" y="2292376"/>
              <a:ext cx="1827217" cy="18272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F510CB-017B-46C2-BFE1-3775AAD5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5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99" t="-1" r="351" b="37134"/>
            <a:stretch/>
          </p:blipFill>
          <p:spPr>
            <a:xfrm>
              <a:off x="5137982" y="2488666"/>
              <a:ext cx="727221" cy="952441"/>
            </a:xfrm>
            <a:prstGeom prst="rect">
              <a:avLst/>
            </a:prstGeom>
          </p:spPr>
        </p:pic>
        <p:pic>
          <p:nvPicPr>
            <p:cNvPr id="32" name="그림 31" descr="테이블, 보조의자이(가) 표시된 사진&#10;&#10;자동 생성된 설명">
              <a:extLst>
                <a:ext uri="{FF2B5EF4-FFF2-40B4-BE49-F238E27FC236}">
                  <a16:creationId xmlns:a16="http://schemas.microsoft.com/office/drawing/2014/main" id="{AFF395B3-021C-4C8D-AB37-4955BF8F4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281" y="2217478"/>
              <a:ext cx="2003299" cy="2003299"/>
            </a:xfrm>
            <a:prstGeom prst="rect">
              <a:avLst/>
            </a:prstGeom>
          </p:spPr>
        </p:pic>
        <p:pic>
          <p:nvPicPr>
            <p:cNvPr id="33" name="그림 32" descr="테이블, 보조의자이(가) 표시된 사진&#10;&#10;자동 생성된 설명">
              <a:extLst>
                <a:ext uri="{FF2B5EF4-FFF2-40B4-BE49-F238E27FC236}">
                  <a16:creationId xmlns:a16="http://schemas.microsoft.com/office/drawing/2014/main" id="{6778C35D-5B9C-448E-B45F-59583CFF6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7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474"/>
            <a:stretch/>
          </p:blipFill>
          <p:spPr>
            <a:xfrm>
              <a:off x="1528207" y="2222378"/>
              <a:ext cx="1850231" cy="83189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0AAD891-3221-457D-9B23-D2165722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95" y="3307169"/>
              <a:ext cx="1827217" cy="182721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EDA9CA1-9FC2-4999-96A3-4C8BB42EB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5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15" b="35520"/>
            <a:stretch/>
          </p:blipFill>
          <p:spPr>
            <a:xfrm>
              <a:off x="912104" y="3363463"/>
              <a:ext cx="608177" cy="117818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081CAAD-3BD7-46B5-8DB4-7AEB8B46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011" y="3635698"/>
              <a:ext cx="1827217" cy="1827217"/>
            </a:xfrm>
            <a:prstGeom prst="rect">
              <a:avLst/>
            </a:prstGeom>
          </p:spPr>
        </p:pic>
        <p:pic>
          <p:nvPicPr>
            <p:cNvPr id="37" name="그림 36" descr="장난감이(가) 표시된 사진&#10;&#10;자동 생성된 설명">
              <a:extLst>
                <a:ext uri="{FF2B5EF4-FFF2-40B4-BE49-F238E27FC236}">
                  <a16:creationId xmlns:a16="http://schemas.microsoft.com/office/drawing/2014/main" id="{345A59C0-9372-447A-84B5-AF9581CAA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43807" y="4057750"/>
              <a:ext cx="1315754" cy="1315754"/>
            </a:xfrm>
            <a:prstGeom prst="rect">
              <a:avLst/>
            </a:prstGeom>
          </p:spPr>
        </p:pic>
        <p:pic>
          <p:nvPicPr>
            <p:cNvPr id="38" name="그림 37" descr="전자기기, 앉아있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9E283772-D0FE-4AE5-9AE2-91EAE2436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52"/>
            <a:stretch/>
          </p:blipFill>
          <p:spPr>
            <a:xfrm>
              <a:off x="2473609" y="4880250"/>
              <a:ext cx="653443" cy="462952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3505835-BF36-441F-ABCD-0F5403187CB0}"/>
              </a:ext>
            </a:extLst>
          </p:cNvPr>
          <p:cNvSpPr txBox="1"/>
          <p:nvPr/>
        </p:nvSpPr>
        <p:spPr>
          <a:xfrm>
            <a:off x="6136548" y="4945254"/>
            <a:ext cx="6069055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영상 촬영에 미 동의 시 송출되는 화면의 얼굴 </a:t>
            </a:r>
            <a:r>
              <a:rPr lang="ko-KR" altLang="en-US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블러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기능 제공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중간에 등장해도 빠르게 식별하여 프레임별 </a:t>
            </a:r>
            <a:r>
              <a:rPr lang="ko-KR" altLang="en-US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블러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기능 제공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초상권 보호 및 자연스러운 방송화면을 위한 최적의 기능 제공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0" name="사각형: 둥근 모서리 72">
            <a:extLst>
              <a:ext uri="{FF2B5EF4-FFF2-40B4-BE49-F238E27FC236}">
                <a16:creationId xmlns:a16="http://schemas.microsoft.com/office/drawing/2014/main" id="{45A75E0A-4706-45C1-8CC3-1E6CBA1459E3}"/>
              </a:ext>
            </a:extLst>
          </p:cNvPr>
          <p:cNvSpPr/>
          <p:nvPr/>
        </p:nvSpPr>
        <p:spPr>
          <a:xfrm>
            <a:off x="7637361" y="4380423"/>
            <a:ext cx="2974428" cy="449798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프라이버시 </a:t>
            </a:r>
            <a:r>
              <a:rPr lang="ko-KR" altLang="en-US" kern="0" dirty="0" err="1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블러링</a:t>
            </a:r>
            <a:r>
              <a:rPr lang="ko-KR" altLang="en-US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기능 지원</a:t>
            </a:r>
            <a:endParaRPr lang="en-US" altLang="ko-KR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A8B3609-0E74-4C5E-89CD-FC7A57C8BCA9}"/>
              </a:ext>
            </a:extLst>
          </p:cNvPr>
          <p:cNvSpPr/>
          <p:nvPr/>
        </p:nvSpPr>
        <p:spPr>
          <a:xfrm>
            <a:off x="4894690" y="2210607"/>
            <a:ext cx="739473" cy="2389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FF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ON AIR</a:t>
            </a:r>
            <a:endParaRPr lang="ko-KR" altLang="en-US" sz="1200" dirty="0">
              <a:solidFill>
                <a:srgbClr val="FFFFFF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45" name="그림 44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id="{A31BC8CD-C6FA-4B01-8DAE-D73D9DD021A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2"/>
          <a:stretch/>
        </p:blipFill>
        <p:spPr>
          <a:xfrm>
            <a:off x="8001162" y="3361483"/>
            <a:ext cx="904045" cy="640498"/>
          </a:xfrm>
          <a:prstGeom prst="rect">
            <a:avLst/>
          </a:prstGeom>
        </p:spPr>
      </p:pic>
      <p:pic>
        <p:nvPicPr>
          <p:cNvPr id="44" name="그림 43" descr="장난감이(가) 표시된 사진&#10;&#10;자동 생성된 설명">
            <a:extLst>
              <a:ext uri="{FF2B5EF4-FFF2-40B4-BE49-F238E27FC236}">
                <a16:creationId xmlns:a16="http://schemas.microsoft.com/office/drawing/2014/main" id="{266069ED-A870-4BCF-89FA-E556AC3345C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5626" y="2363853"/>
            <a:ext cx="1490686" cy="14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CDB4866F-BA2B-4CBB-A51C-01A02861B4FD}"/>
              </a:ext>
            </a:extLst>
          </p:cNvPr>
          <p:cNvSpPr/>
          <p:nvPr/>
        </p:nvSpPr>
        <p:spPr>
          <a:xfrm>
            <a:off x="7309712" y="1059820"/>
            <a:ext cx="3629727" cy="362972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74D762-C8AE-47B4-8644-30F107DC8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66" y="1805016"/>
            <a:ext cx="2143267" cy="2143267"/>
          </a:xfrm>
          <a:prstGeom prst="rect">
            <a:avLst/>
          </a:prstGeom>
        </p:spPr>
      </p:pic>
      <p:sp>
        <p:nvSpPr>
          <p:cNvPr id="43" name="사다리꼴 42">
            <a:extLst>
              <a:ext uri="{FF2B5EF4-FFF2-40B4-BE49-F238E27FC236}">
                <a16:creationId xmlns:a16="http://schemas.microsoft.com/office/drawing/2014/main" id="{6BEB75FB-9237-409A-BBC5-FB4A79D8E76C}"/>
              </a:ext>
            </a:extLst>
          </p:cNvPr>
          <p:cNvSpPr/>
          <p:nvPr/>
        </p:nvSpPr>
        <p:spPr>
          <a:xfrm rot="5400000">
            <a:off x="5199882" y="2510411"/>
            <a:ext cx="3280597" cy="2453254"/>
          </a:xfrm>
          <a:prstGeom prst="trapezoid">
            <a:avLst>
              <a:gd name="adj" fmla="val 55411"/>
            </a:avLst>
          </a:prstGeom>
          <a:solidFill>
            <a:srgbClr val="008A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C311581-C4C0-4A5B-9E70-EC58EC51BBB7}"/>
              </a:ext>
            </a:extLst>
          </p:cNvPr>
          <p:cNvSpPr/>
          <p:nvPr/>
        </p:nvSpPr>
        <p:spPr>
          <a:xfrm>
            <a:off x="605937" y="2096737"/>
            <a:ext cx="5066705" cy="3268717"/>
          </a:xfrm>
          <a:prstGeom prst="roundRect">
            <a:avLst>
              <a:gd name="adj" fmla="val 1554"/>
            </a:avLst>
          </a:prstGeom>
          <a:solidFill>
            <a:srgbClr val="008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E2D999C-F566-4CB4-9F65-110F3139C2C2}"/>
              </a:ext>
            </a:extLst>
          </p:cNvPr>
          <p:cNvSpPr/>
          <p:nvPr/>
        </p:nvSpPr>
        <p:spPr>
          <a:xfrm>
            <a:off x="736767" y="2198761"/>
            <a:ext cx="4805042" cy="2832234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05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D3674-3A52-428D-9C1A-32FAF903A2F1}"/>
              </a:ext>
            </a:extLst>
          </p:cNvPr>
          <p:cNvSpPr txBox="1"/>
          <p:nvPr/>
        </p:nvSpPr>
        <p:spPr>
          <a:xfrm>
            <a:off x="1152525" y="72952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기능설명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출연 동의 리스트 체크 목록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956A60-8FBF-4F23-BD37-E10B60983976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376390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9958E0-FD1D-41BF-90B4-6A34A43273B2}"/>
              </a:ext>
            </a:extLst>
          </p:cNvPr>
          <p:cNvSpPr txBox="1"/>
          <p:nvPr/>
        </p:nvSpPr>
        <p:spPr>
          <a:xfrm>
            <a:off x="6446000" y="5070425"/>
            <a:ext cx="5470434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카메라와 연동된 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LCD touch screen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지원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출연 동의자와 함께 촬영 후 사진에서 정확하게 객체를 인식했는지 확인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선택 기능 지원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4" name="사각형: 둥근 모서리 72">
            <a:extLst>
              <a:ext uri="{FF2B5EF4-FFF2-40B4-BE49-F238E27FC236}">
                <a16:creationId xmlns:a16="http://schemas.microsoft.com/office/drawing/2014/main" id="{7A1C29A4-AF64-4AFC-9133-7EE5F1FC89B9}"/>
              </a:ext>
            </a:extLst>
          </p:cNvPr>
          <p:cNvSpPr/>
          <p:nvPr/>
        </p:nvSpPr>
        <p:spPr>
          <a:xfrm>
            <a:off x="7673223" y="4455536"/>
            <a:ext cx="2974428" cy="449798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출연자 리스트 체크 목록</a:t>
            </a:r>
            <a:endParaRPr lang="en-US" altLang="ko-KR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ED9C3E7-66CA-4270-AD5B-097B09EA4B05}"/>
              </a:ext>
            </a:extLst>
          </p:cNvPr>
          <p:cNvSpPr/>
          <p:nvPr/>
        </p:nvSpPr>
        <p:spPr>
          <a:xfrm>
            <a:off x="2996860" y="5054675"/>
            <a:ext cx="269405" cy="269405"/>
          </a:xfrm>
          <a:prstGeom prst="ellipse">
            <a:avLst/>
          </a:prstGeom>
          <a:solidFill>
            <a:srgbClr val="FF7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D1F754E9-9252-418D-B07B-9B9EDCF23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0" b="21308"/>
          <a:stretch/>
        </p:blipFill>
        <p:spPr>
          <a:xfrm>
            <a:off x="727233" y="2401979"/>
            <a:ext cx="4808660" cy="26908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662497-D249-4623-85EF-6FC454917A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89"/>
          <a:stretch/>
        </p:blipFill>
        <p:spPr>
          <a:xfrm>
            <a:off x="2067653" y="3136109"/>
            <a:ext cx="2143267" cy="1894886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1F43538A-363D-41E8-B62D-27FB0CFA7CBE}"/>
              </a:ext>
            </a:extLst>
          </p:cNvPr>
          <p:cNvSpPr/>
          <p:nvPr/>
        </p:nvSpPr>
        <p:spPr>
          <a:xfrm>
            <a:off x="2640357" y="3239947"/>
            <a:ext cx="1011436" cy="1126313"/>
          </a:xfrm>
          <a:prstGeom prst="ellipse">
            <a:avLst/>
          </a:prstGeom>
          <a:solidFill>
            <a:srgbClr val="FF0000">
              <a:alpha val="14902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309AE1D-ABBD-4469-AEAC-78FA000380EB}"/>
              </a:ext>
            </a:extLst>
          </p:cNvPr>
          <p:cNvSpPr/>
          <p:nvPr/>
        </p:nvSpPr>
        <p:spPr>
          <a:xfrm>
            <a:off x="3470288" y="3596184"/>
            <a:ext cx="740632" cy="890132"/>
          </a:xfrm>
          <a:prstGeom prst="ellipse">
            <a:avLst/>
          </a:prstGeom>
          <a:solidFill>
            <a:srgbClr val="FF0000">
              <a:alpha val="14902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26B9B3D-DAEE-4996-AB9D-3DB2D3168219}"/>
              </a:ext>
            </a:extLst>
          </p:cNvPr>
          <p:cNvSpPr/>
          <p:nvPr/>
        </p:nvSpPr>
        <p:spPr>
          <a:xfrm>
            <a:off x="2080681" y="3574406"/>
            <a:ext cx="740632" cy="890132"/>
          </a:xfrm>
          <a:prstGeom prst="ellipse">
            <a:avLst/>
          </a:prstGeom>
          <a:solidFill>
            <a:srgbClr val="FF0000">
              <a:alpha val="14902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id="{6CF3E2C9-FC38-4683-8287-4DF00E9EE5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2"/>
          <a:stretch/>
        </p:blipFill>
        <p:spPr>
          <a:xfrm>
            <a:off x="8001162" y="3361483"/>
            <a:ext cx="904045" cy="6404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A9BF9F2-6350-434B-B235-402E9378CEDD}"/>
              </a:ext>
            </a:extLst>
          </p:cNvPr>
          <p:cNvSpPr txBox="1"/>
          <p:nvPr/>
        </p:nvSpPr>
        <p:spPr>
          <a:xfrm>
            <a:off x="4549841" y="537733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* default</a:t>
            </a:r>
            <a:r>
              <a:rPr lang="ko-KR" altLang="en-US" sz="1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값은 선택</a:t>
            </a:r>
          </a:p>
        </p:txBody>
      </p:sp>
      <p:pic>
        <p:nvPicPr>
          <p:cNvPr id="30" name="그림 29" descr="장난감이(가) 표시된 사진&#10;&#10;자동 생성된 설명">
            <a:extLst>
              <a:ext uri="{FF2B5EF4-FFF2-40B4-BE49-F238E27FC236}">
                <a16:creationId xmlns:a16="http://schemas.microsoft.com/office/drawing/2014/main" id="{A189C464-9726-4CBE-BF26-16AF211B41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5626" y="2363853"/>
            <a:ext cx="1490686" cy="14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CDB4866F-BA2B-4CBB-A51C-01A02861B4FD}"/>
              </a:ext>
            </a:extLst>
          </p:cNvPr>
          <p:cNvSpPr/>
          <p:nvPr/>
        </p:nvSpPr>
        <p:spPr>
          <a:xfrm>
            <a:off x="7309712" y="1059820"/>
            <a:ext cx="3629727" cy="362972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74D762-C8AE-47B4-8644-30F107DC8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66" y="1805016"/>
            <a:ext cx="2143267" cy="2143267"/>
          </a:xfrm>
          <a:prstGeom prst="rect">
            <a:avLst/>
          </a:prstGeom>
        </p:spPr>
      </p:pic>
      <p:sp>
        <p:nvSpPr>
          <p:cNvPr id="43" name="사다리꼴 42">
            <a:extLst>
              <a:ext uri="{FF2B5EF4-FFF2-40B4-BE49-F238E27FC236}">
                <a16:creationId xmlns:a16="http://schemas.microsoft.com/office/drawing/2014/main" id="{6BEB75FB-9237-409A-BBC5-FB4A79D8E76C}"/>
              </a:ext>
            </a:extLst>
          </p:cNvPr>
          <p:cNvSpPr/>
          <p:nvPr/>
        </p:nvSpPr>
        <p:spPr>
          <a:xfrm rot="5400000">
            <a:off x="5199882" y="2510411"/>
            <a:ext cx="3280597" cy="2453254"/>
          </a:xfrm>
          <a:prstGeom prst="trapezoid">
            <a:avLst>
              <a:gd name="adj" fmla="val 55411"/>
            </a:avLst>
          </a:prstGeom>
          <a:solidFill>
            <a:srgbClr val="008A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C311581-C4C0-4A5B-9E70-EC58EC51BBB7}"/>
              </a:ext>
            </a:extLst>
          </p:cNvPr>
          <p:cNvSpPr/>
          <p:nvPr/>
        </p:nvSpPr>
        <p:spPr>
          <a:xfrm>
            <a:off x="605937" y="2096737"/>
            <a:ext cx="5066705" cy="3268717"/>
          </a:xfrm>
          <a:prstGeom prst="roundRect">
            <a:avLst>
              <a:gd name="adj" fmla="val 1554"/>
            </a:avLst>
          </a:prstGeom>
          <a:solidFill>
            <a:srgbClr val="008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E2D999C-F566-4CB4-9F65-110F3139C2C2}"/>
              </a:ext>
            </a:extLst>
          </p:cNvPr>
          <p:cNvSpPr/>
          <p:nvPr/>
        </p:nvSpPr>
        <p:spPr>
          <a:xfrm>
            <a:off x="1673005" y="2267384"/>
            <a:ext cx="3847069" cy="2704352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05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D3674-3A52-428D-9C1A-32FAF903A2F1}"/>
              </a:ext>
            </a:extLst>
          </p:cNvPr>
          <p:cNvSpPr txBox="1"/>
          <p:nvPr/>
        </p:nvSpPr>
        <p:spPr>
          <a:xfrm>
            <a:off x="1152525" y="72952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기능설명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실시간 모니터링 기능 지원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956A60-8FBF-4F23-BD37-E10B60983976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376390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9958E0-FD1D-41BF-90B4-6A34A43273B2}"/>
              </a:ext>
            </a:extLst>
          </p:cNvPr>
          <p:cNvSpPr txBox="1"/>
          <p:nvPr/>
        </p:nvSpPr>
        <p:spPr>
          <a:xfrm>
            <a:off x="6425220" y="5029325"/>
            <a:ext cx="5470434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카메라와 연동된 </a:t>
            </a: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LCD touch screen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지원</a:t>
            </a:r>
            <a:endParaRPr lang="en-US" altLang="ko-KR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화면 내 출연 허가리스트 확인 및 등록</a:t>
            </a:r>
            <a:r>
              <a:rPr lang="en-US" altLang="ko-KR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삭제 기능 제공</a:t>
            </a:r>
            <a:endParaRPr lang="en-US" altLang="ko-KR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촬영자의 실시간 방송 모니터링 기능 지원</a:t>
            </a:r>
            <a:endParaRPr lang="en-US" altLang="ko-KR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4" name="사각형: 둥근 모서리 72">
            <a:extLst>
              <a:ext uri="{FF2B5EF4-FFF2-40B4-BE49-F238E27FC236}">
                <a16:creationId xmlns:a16="http://schemas.microsoft.com/office/drawing/2014/main" id="{7A1C29A4-AF64-4AFC-9133-7EE5F1FC89B9}"/>
              </a:ext>
            </a:extLst>
          </p:cNvPr>
          <p:cNvSpPr/>
          <p:nvPr/>
        </p:nvSpPr>
        <p:spPr>
          <a:xfrm>
            <a:off x="7673223" y="4455536"/>
            <a:ext cx="2974428" cy="449798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실시간 모니터링 기능 지원</a:t>
            </a:r>
            <a:endParaRPr lang="en-US" altLang="ko-KR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ED9C3E7-66CA-4270-AD5B-097B09EA4B05}"/>
              </a:ext>
            </a:extLst>
          </p:cNvPr>
          <p:cNvSpPr/>
          <p:nvPr/>
        </p:nvSpPr>
        <p:spPr>
          <a:xfrm>
            <a:off x="2996860" y="5054675"/>
            <a:ext cx="269405" cy="269405"/>
          </a:xfrm>
          <a:prstGeom prst="ellipse">
            <a:avLst/>
          </a:prstGeom>
          <a:solidFill>
            <a:srgbClr val="FF7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3ADD1A-777D-41E7-980E-8DF5CA10CDA5}"/>
              </a:ext>
            </a:extLst>
          </p:cNvPr>
          <p:cNvGrpSpPr/>
          <p:nvPr/>
        </p:nvGrpSpPr>
        <p:grpSpPr>
          <a:xfrm>
            <a:off x="1659565" y="2739218"/>
            <a:ext cx="3847068" cy="2295081"/>
            <a:chOff x="727233" y="2401979"/>
            <a:chExt cx="4808660" cy="2690824"/>
          </a:xfrm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D1F754E9-9252-418D-B07B-9B9EDCF23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20" b="21308"/>
            <a:stretch/>
          </p:blipFill>
          <p:spPr>
            <a:xfrm>
              <a:off x="727233" y="2401979"/>
              <a:ext cx="4808660" cy="269082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6662497-D249-4623-85EF-6FC454917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89"/>
            <a:stretch/>
          </p:blipFill>
          <p:spPr>
            <a:xfrm>
              <a:off x="2067653" y="3136109"/>
              <a:ext cx="2143267" cy="1894886"/>
            </a:xfrm>
            <a:prstGeom prst="rect">
              <a:avLst/>
            </a:prstGeom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F43538A-363D-41E8-B62D-27FB0CFA7CBE}"/>
                </a:ext>
              </a:extLst>
            </p:cNvPr>
            <p:cNvSpPr/>
            <p:nvPr/>
          </p:nvSpPr>
          <p:spPr>
            <a:xfrm>
              <a:off x="2640357" y="3239947"/>
              <a:ext cx="1011436" cy="1126313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309AE1D-ABBD-4469-AEAC-78FA000380EB}"/>
                </a:ext>
              </a:extLst>
            </p:cNvPr>
            <p:cNvSpPr/>
            <p:nvPr/>
          </p:nvSpPr>
          <p:spPr>
            <a:xfrm>
              <a:off x="3470288" y="3596184"/>
              <a:ext cx="740632" cy="890132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26B9B3D-DAEE-4996-AB9D-3DB2D3168219}"/>
                </a:ext>
              </a:extLst>
            </p:cNvPr>
            <p:cNvSpPr/>
            <p:nvPr/>
          </p:nvSpPr>
          <p:spPr>
            <a:xfrm>
              <a:off x="2080681" y="3574406"/>
              <a:ext cx="740632" cy="890132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id="{6CF3E2C9-FC38-4683-8287-4DF00E9EE5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2"/>
          <a:stretch/>
        </p:blipFill>
        <p:spPr>
          <a:xfrm>
            <a:off x="8001162" y="3361483"/>
            <a:ext cx="904045" cy="6404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A9BF9F2-6350-434B-B235-402E9378CEDD}"/>
              </a:ext>
            </a:extLst>
          </p:cNvPr>
          <p:cNvSpPr txBox="1"/>
          <p:nvPr/>
        </p:nvSpPr>
        <p:spPr>
          <a:xfrm>
            <a:off x="4549841" y="537733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* default</a:t>
            </a:r>
            <a:r>
              <a:rPr lang="ko-KR" altLang="en-US" sz="1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값은 선택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A76C0BC-3748-479B-A6EC-A96EF9A8B21F}"/>
              </a:ext>
            </a:extLst>
          </p:cNvPr>
          <p:cNvSpPr/>
          <p:nvPr/>
        </p:nvSpPr>
        <p:spPr>
          <a:xfrm>
            <a:off x="755306" y="2267384"/>
            <a:ext cx="976512" cy="2704352"/>
          </a:xfrm>
          <a:prstGeom prst="roundRect">
            <a:avLst>
              <a:gd name="adj" fmla="val 155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C7DB1C-4B82-4FEA-81C4-4FF2934034FB}"/>
              </a:ext>
            </a:extLst>
          </p:cNvPr>
          <p:cNvSpPr/>
          <p:nvPr/>
        </p:nvSpPr>
        <p:spPr>
          <a:xfrm>
            <a:off x="781673" y="2255501"/>
            <a:ext cx="938948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1500" kern="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출연동의</a:t>
            </a:r>
            <a:endParaRPr lang="en-US" altLang="ko-KR" sz="1500" kern="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3423C8C-68B4-4C07-A2F8-E420BA039D76}"/>
              </a:ext>
            </a:extLst>
          </p:cNvPr>
          <p:cNvSpPr/>
          <p:nvPr/>
        </p:nvSpPr>
        <p:spPr>
          <a:xfrm>
            <a:off x="837204" y="2739196"/>
            <a:ext cx="360000" cy="360000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B491C1A5-4D0E-4CB7-9DB2-CFCB3A58D5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3" t="15649" r="26933" b="44155"/>
          <a:stretch/>
        </p:blipFill>
        <p:spPr>
          <a:xfrm>
            <a:off x="859543" y="2759196"/>
            <a:ext cx="315322" cy="316710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A47C8074-A8C5-4187-8AB9-975CF29F2636}"/>
              </a:ext>
            </a:extLst>
          </p:cNvPr>
          <p:cNvSpPr/>
          <p:nvPr/>
        </p:nvSpPr>
        <p:spPr>
          <a:xfrm>
            <a:off x="1293180" y="2739196"/>
            <a:ext cx="360000" cy="360000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DF9C7E0-6BB3-49B2-8652-8AF9E56751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17604" r="1241" b="38790"/>
          <a:stretch/>
        </p:blipFill>
        <p:spPr>
          <a:xfrm>
            <a:off x="1309612" y="2728758"/>
            <a:ext cx="210140" cy="337599"/>
          </a:xfrm>
          <a:prstGeom prst="rect">
            <a:avLst/>
          </a:prstGeom>
        </p:spPr>
      </p:pic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AC4F2D11-BE7A-409F-9247-BF449C1261DB}"/>
              </a:ext>
            </a:extLst>
          </p:cNvPr>
          <p:cNvSpPr/>
          <p:nvPr/>
        </p:nvSpPr>
        <p:spPr>
          <a:xfrm>
            <a:off x="1091842" y="2742271"/>
            <a:ext cx="102848" cy="102848"/>
          </a:xfrm>
          <a:prstGeom prst="mathMultiply">
            <a:avLst>
              <a:gd name="adj1" fmla="val 13179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곱하기 기호 96">
            <a:extLst>
              <a:ext uri="{FF2B5EF4-FFF2-40B4-BE49-F238E27FC236}">
                <a16:creationId xmlns:a16="http://schemas.microsoft.com/office/drawing/2014/main" id="{B83DFC94-8678-41EB-B240-C3AA1523563E}"/>
              </a:ext>
            </a:extLst>
          </p:cNvPr>
          <p:cNvSpPr/>
          <p:nvPr/>
        </p:nvSpPr>
        <p:spPr>
          <a:xfrm>
            <a:off x="1551587" y="2742271"/>
            <a:ext cx="102848" cy="102848"/>
          </a:xfrm>
          <a:prstGeom prst="mathMultiply">
            <a:avLst>
              <a:gd name="adj1" fmla="val 13179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8E555A2F-C78E-4E3C-81B2-3E77E087C04C}"/>
              </a:ext>
            </a:extLst>
          </p:cNvPr>
          <p:cNvSpPr/>
          <p:nvPr/>
        </p:nvSpPr>
        <p:spPr>
          <a:xfrm>
            <a:off x="837204" y="3181483"/>
            <a:ext cx="360000" cy="360000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7C8CE1E4-0F2E-45D8-87EE-1A4B57B34CD1}"/>
              </a:ext>
            </a:extLst>
          </p:cNvPr>
          <p:cNvSpPr/>
          <p:nvPr/>
        </p:nvSpPr>
        <p:spPr>
          <a:xfrm>
            <a:off x="906987" y="3246950"/>
            <a:ext cx="217210" cy="217210"/>
          </a:xfrm>
          <a:prstGeom prst="mathPlus">
            <a:avLst>
              <a:gd name="adj1" fmla="val 8194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장난감이(가) 표시된 사진&#10;&#10;자동 생성된 설명">
            <a:extLst>
              <a:ext uri="{FF2B5EF4-FFF2-40B4-BE49-F238E27FC236}">
                <a16:creationId xmlns:a16="http://schemas.microsoft.com/office/drawing/2014/main" id="{0E7C2D41-677D-4D8E-B2FC-78C27C6CE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5626" y="2363853"/>
            <a:ext cx="1490686" cy="14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91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ED9EFE3-52FB-47AF-8F80-DDF9EBD01B10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05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9AB175-678B-427D-806B-D995CEA73CD0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DE19B1-B8F4-456A-8A4D-61991EEBCAFE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78B96620-B5D1-44C4-8344-AF8CDE272806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6B7A6645-72A4-4002-9736-74EB74DB0F5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5A75B445-4ED6-4247-9A19-5E9E4CDCD7EE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CB45438C-C103-4787-8068-726B35B95B5F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2E792-215C-430C-93EF-4507473539E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7D7B08-FE4D-4251-8C35-F8902684351D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376390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ED845B-5CA9-42ED-A31A-7E2F4EF47FEE}"/>
              </a:ext>
            </a:extLst>
          </p:cNvPr>
          <p:cNvSpPr txBox="1"/>
          <p:nvPr/>
        </p:nvSpPr>
        <p:spPr>
          <a:xfrm>
            <a:off x="1152525" y="72952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기능설명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추가 기능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31490493-E88A-47A4-9C02-9F9AF6E0BFF5}"/>
              </a:ext>
            </a:extLst>
          </p:cNvPr>
          <p:cNvGrpSpPr/>
          <p:nvPr/>
        </p:nvGrpSpPr>
        <p:grpSpPr>
          <a:xfrm>
            <a:off x="7256865" y="2042181"/>
            <a:ext cx="2677291" cy="3832631"/>
            <a:chOff x="8638251" y="1639564"/>
            <a:chExt cx="2677291" cy="383263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E47FF5C-C16D-4ACF-B5A9-149BE5B7B3B9}"/>
                </a:ext>
              </a:extLst>
            </p:cNvPr>
            <p:cNvSpPr/>
            <p:nvPr/>
          </p:nvSpPr>
          <p:spPr>
            <a:xfrm>
              <a:off x="8638251" y="1639564"/>
              <a:ext cx="2624801" cy="2624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1C428A-E443-4547-94B0-465639998B61}"/>
                </a:ext>
              </a:extLst>
            </p:cNvPr>
            <p:cNvSpPr txBox="1"/>
            <p:nvPr/>
          </p:nvSpPr>
          <p:spPr>
            <a:xfrm>
              <a:off x="8685253" y="4764309"/>
              <a:ext cx="26302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Blur </a:t>
              </a:r>
              <a:r>
                <a:rPr lang="ko-KR" altLang="en-US" sz="20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외에</a:t>
              </a:r>
              <a:r>
                <a:rPr lang="en-US" altLang="ko-KR" sz="20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비식별화</a:t>
              </a:r>
              <a:endParaRPr lang="en-US" altLang="ko-KR" sz="20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할 수 있는 기능 추가</a:t>
              </a:r>
              <a:endParaRPr lang="en-US" altLang="ko-KR" sz="20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428C44-C39D-451C-9C3F-87A079749271}"/>
                </a:ext>
              </a:extLst>
            </p:cNvPr>
            <p:cNvSpPr txBox="1"/>
            <p:nvPr/>
          </p:nvSpPr>
          <p:spPr>
            <a:xfrm>
              <a:off x="8879421" y="4123429"/>
              <a:ext cx="2241955" cy="53502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txBody>
            <a:bodyPr wrap="square" tIns="36000" bIns="36000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Emoji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기능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A78390-50EA-4045-9E93-78952EE72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9" t="3346" r="2717" b="2737"/>
            <a:stretch/>
          </p:blipFill>
          <p:spPr>
            <a:xfrm>
              <a:off x="9053916" y="2020976"/>
              <a:ext cx="1793469" cy="185371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15BB96-2D36-422A-9476-95B896319C0A}"/>
              </a:ext>
            </a:extLst>
          </p:cNvPr>
          <p:cNvGrpSpPr/>
          <p:nvPr/>
        </p:nvGrpSpPr>
        <p:grpSpPr>
          <a:xfrm>
            <a:off x="1802504" y="2038048"/>
            <a:ext cx="3085630" cy="3836764"/>
            <a:chOff x="4581932" y="1635431"/>
            <a:chExt cx="3085630" cy="383676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72C8795-8F12-47B9-9882-165231980999}"/>
                </a:ext>
              </a:extLst>
            </p:cNvPr>
            <p:cNvSpPr/>
            <p:nvPr/>
          </p:nvSpPr>
          <p:spPr>
            <a:xfrm>
              <a:off x="4783598" y="1635431"/>
              <a:ext cx="2624801" cy="2624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2A8367-5109-44E1-B77C-AB5DED408F60}"/>
                </a:ext>
              </a:extLst>
            </p:cNvPr>
            <p:cNvSpPr txBox="1"/>
            <p:nvPr/>
          </p:nvSpPr>
          <p:spPr>
            <a:xfrm>
              <a:off x="4581932" y="4764309"/>
              <a:ext cx="30856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실시간 촬영 동의자에게</a:t>
              </a:r>
              <a:endParaRPr lang="en-US" altLang="ko-KR" sz="20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규정 고지</a:t>
              </a:r>
              <a:r>
                <a:rPr lang="en-US" altLang="ko-KR" sz="20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관련 버튼 추가</a:t>
              </a:r>
              <a:endParaRPr lang="en-US" altLang="ko-KR" sz="20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8C2DD7-CABE-418F-8BDC-19B196424D00}"/>
                </a:ext>
              </a:extLst>
            </p:cNvPr>
            <p:cNvSpPr txBox="1"/>
            <p:nvPr/>
          </p:nvSpPr>
          <p:spPr>
            <a:xfrm>
              <a:off x="4975022" y="4123429"/>
              <a:ext cx="2241955" cy="53502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</p:spPr>
          <p:txBody>
            <a:bodyPr wrap="square" tIns="36000" bIns="36000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POP-UP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고딕17" panose="02020600000000000000" pitchFamily="18" charset="-127"/>
                  <a:ea typeface="a고딕17" panose="02020600000000000000" pitchFamily="18" charset="-127"/>
                </a:rPr>
                <a:t>기능</a:t>
              </a:r>
            </a:p>
          </p:txBody>
        </p:sp>
        <p:pic>
          <p:nvPicPr>
            <p:cNvPr id="17" name="그림 16" descr="시계이(가) 표시된 사진&#10;&#10;자동 생성된 설명">
              <a:extLst>
                <a:ext uri="{FF2B5EF4-FFF2-40B4-BE49-F238E27FC236}">
                  <a16:creationId xmlns:a16="http://schemas.microsoft.com/office/drawing/2014/main" id="{70AA7045-D38C-4069-951D-E88CABE8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311" y="1965975"/>
              <a:ext cx="1869938" cy="1869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263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66D3B472-A895-40DE-B759-556965799ED3}"/>
              </a:ext>
            </a:extLst>
          </p:cNvPr>
          <p:cNvSpPr/>
          <p:nvPr/>
        </p:nvSpPr>
        <p:spPr>
          <a:xfrm>
            <a:off x="233727" y="6329664"/>
            <a:ext cx="4190732" cy="144000"/>
          </a:xfrm>
          <a:prstGeom prst="round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FDADA8E-638C-452C-A974-60F2C342221F}"/>
              </a:ext>
            </a:extLst>
          </p:cNvPr>
          <p:cNvSpPr txBox="1"/>
          <p:nvPr/>
        </p:nvSpPr>
        <p:spPr>
          <a:xfrm>
            <a:off x="411469" y="5663220"/>
            <a:ext cx="41907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출연 동의자 사진 촬영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방송 출연 동의를 구하여 얼굴인식을 위한 사진 촬영 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8A67E48-38DA-4663-B2A5-B9DAC4259116}"/>
              </a:ext>
            </a:extLst>
          </p:cNvPr>
          <p:cNvSpPr txBox="1"/>
          <p:nvPr/>
        </p:nvSpPr>
        <p:spPr>
          <a:xfrm>
            <a:off x="47406" y="5517026"/>
            <a:ext cx="45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4B7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endParaRPr lang="ko-KR" altLang="en-US" sz="5400" dirty="0">
              <a:solidFill>
                <a:srgbClr val="4B7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5479A1C-A269-4956-BEC4-61958535DA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7" y="4338338"/>
            <a:ext cx="1244170" cy="1244170"/>
          </a:xfrm>
          <a:prstGeom prst="rect">
            <a:avLst/>
          </a:prstGeom>
        </p:spPr>
      </p:pic>
      <p:pic>
        <p:nvPicPr>
          <p:cNvPr id="132" name="그림 131" descr="장난감이(가) 표시된 사진&#10;&#10;자동 생성된 설명">
            <a:extLst>
              <a:ext uri="{FF2B5EF4-FFF2-40B4-BE49-F238E27FC236}">
                <a16:creationId xmlns:a16="http://schemas.microsoft.com/office/drawing/2014/main" id="{447C6765-2616-41A7-8C46-9748EDA79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4704" y="4787175"/>
            <a:ext cx="830997" cy="830997"/>
          </a:xfrm>
          <a:prstGeom prst="rect">
            <a:avLst/>
          </a:prstGeom>
        </p:spPr>
      </p:pic>
      <p:pic>
        <p:nvPicPr>
          <p:cNvPr id="133" name="그림 13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id="{7296552E-4DE6-405B-96F5-3A82CDD9BF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2"/>
          <a:stretch/>
        </p:blipFill>
        <p:spPr>
          <a:xfrm>
            <a:off x="133892" y="5241599"/>
            <a:ext cx="559821" cy="396622"/>
          </a:xfrm>
          <a:prstGeom prst="rect">
            <a:avLst/>
          </a:prstGeom>
        </p:spPr>
      </p:pic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548042E-AF76-4635-B00C-78360E6D2F1B}"/>
              </a:ext>
            </a:extLst>
          </p:cNvPr>
          <p:cNvSpPr/>
          <p:nvPr/>
        </p:nvSpPr>
        <p:spPr>
          <a:xfrm>
            <a:off x="2093886" y="5513184"/>
            <a:ext cx="4284336" cy="144000"/>
          </a:xfrm>
          <a:prstGeom prst="roundRect">
            <a:avLst/>
          </a:prstGeom>
          <a:solidFill>
            <a:srgbClr val="85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45CB35A-9CC0-4734-9EF4-43F6F611DD57}"/>
              </a:ext>
            </a:extLst>
          </p:cNvPr>
          <p:cNvSpPr txBox="1"/>
          <p:nvPr/>
        </p:nvSpPr>
        <p:spPr>
          <a:xfrm>
            <a:off x="2030565" y="4611743"/>
            <a:ext cx="45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FA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endParaRPr lang="ko-KR" altLang="en-US" sz="5400" dirty="0">
              <a:solidFill>
                <a:srgbClr val="8FA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3A30477-4D98-4E20-9EFB-CA1D18AFA686}"/>
              </a:ext>
            </a:extLst>
          </p:cNvPr>
          <p:cNvSpPr txBox="1"/>
          <p:nvPr/>
        </p:nvSpPr>
        <p:spPr>
          <a:xfrm>
            <a:off x="2506835" y="4642521"/>
            <a:ext cx="39795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얼굴인식을 통한 인물 목록화 및 선택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촬영된 사진에서 얼굴을 식별하여 폴더 별 저장 </a:t>
            </a:r>
            <a:r>
              <a:rPr lang="en-US" altLang="ko-KR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목록에서 선택 및 삭제 가능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608289-CB19-4736-A3FB-8CB76DF61BA4}"/>
              </a:ext>
            </a:extLst>
          </p:cNvPr>
          <p:cNvGrpSpPr/>
          <p:nvPr/>
        </p:nvGrpSpPr>
        <p:grpSpPr>
          <a:xfrm>
            <a:off x="2093886" y="3310321"/>
            <a:ext cx="1928538" cy="1244170"/>
            <a:chOff x="605937" y="2096737"/>
            <a:chExt cx="5066705" cy="3268717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3ED96EAB-8290-48F9-8A7A-3721E6A681D6}"/>
                </a:ext>
              </a:extLst>
            </p:cNvPr>
            <p:cNvSpPr/>
            <p:nvPr/>
          </p:nvSpPr>
          <p:spPr>
            <a:xfrm>
              <a:off x="605937" y="2096737"/>
              <a:ext cx="5066705" cy="3268717"/>
            </a:xfrm>
            <a:prstGeom prst="roundRect">
              <a:avLst>
                <a:gd name="adj" fmla="val 1554"/>
              </a:avLst>
            </a:prstGeom>
            <a:solidFill>
              <a:srgbClr val="008A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3EEF5E05-F034-4A95-8468-47E3082B7E36}"/>
                </a:ext>
              </a:extLst>
            </p:cNvPr>
            <p:cNvSpPr/>
            <p:nvPr/>
          </p:nvSpPr>
          <p:spPr>
            <a:xfrm>
              <a:off x="736767" y="2198761"/>
              <a:ext cx="4805042" cy="2832234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8D8A782A-49B4-4AD9-B511-F8FEDABCFC10}"/>
                </a:ext>
              </a:extLst>
            </p:cNvPr>
            <p:cNvSpPr/>
            <p:nvPr/>
          </p:nvSpPr>
          <p:spPr>
            <a:xfrm>
              <a:off x="2996860" y="5054675"/>
              <a:ext cx="269405" cy="269405"/>
            </a:xfrm>
            <a:prstGeom prst="ellipse">
              <a:avLst/>
            </a:prstGeom>
            <a:solidFill>
              <a:srgbClr val="FF7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그림 147" descr="그리기이(가) 표시된 사진&#10;&#10;자동 생성된 설명">
              <a:extLst>
                <a:ext uri="{FF2B5EF4-FFF2-40B4-BE49-F238E27FC236}">
                  <a16:creationId xmlns:a16="http://schemas.microsoft.com/office/drawing/2014/main" id="{632D8A98-5ACA-4E2E-B3F4-8724F6B7A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20" b="21308"/>
            <a:stretch/>
          </p:blipFill>
          <p:spPr>
            <a:xfrm>
              <a:off x="727233" y="2401979"/>
              <a:ext cx="4808660" cy="2690824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D80D454B-1D63-4435-93C5-7F3FA74B6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89"/>
            <a:stretch/>
          </p:blipFill>
          <p:spPr>
            <a:xfrm>
              <a:off x="2067653" y="3136109"/>
              <a:ext cx="2143267" cy="1894886"/>
            </a:xfrm>
            <a:prstGeom prst="rect">
              <a:avLst/>
            </a:prstGeom>
          </p:spPr>
        </p:pic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D1C09C76-6595-4484-B26B-4ED1DB20ED04}"/>
                </a:ext>
              </a:extLst>
            </p:cNvPr>
            <p:cNvSpPr/>
            <p:nvPr/>
          </p:nvSpPr>
          <p:spPr>
            <a:xfrm>
              <a:off x="2640357" y="3239947"/>
              <a:ext cx="1011436" cy="1126313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695ED793-4B97-42FE-BD29-FE285AE2CD80}"/>
                </a:ext>
              </a:extLst>
            </p:cNvPr>
            <p:cNvSpPr/>
            <p:nvPr/>
          </p:nvSpPr>
          <p:spPr>
            <a:xfrm>
              <a:off x="3470288" y="3596184"/>
              <a:ext cx="740632" cy="890132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044073B-C047-407F-B535-77E85E297FD5}"/>
                </a:ext>
              </a:extLst>
            </p:cNvPr>
            <p:cNvSpPr/>
            <p:nvPr/>
          </p:nvSpPr>
          <p:spPr>
            <a:xfrm>
              <a:off x="2080681" y="3574406"/>
              <a:ext cx="740632" cy="890132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88215798-B006-40D7-826C-25492C53B237}"/>
              </a:ext>
            </a:extLst>
          </p:cNvPr>
          <p:cNvSpPr txBox="1"/>
          <p:nvPr/>
        </p:nvSpPr>
        <p:spPr>
          <a:xfrm>
            <a:off x="4162887" y="3493301"/>
            <a:ext cx="45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A3BD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3</a:t>
            </a:r>
            <a:endParaRPr lang="ko-KR" altLang="en-US" sz="5400" dirty="0">
              <a:solidFill>
                <a:srgbClr val="A3BD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507F9DC-3AD6-46E3-96AC-395B72366CD9}"/>
              </a:ext>
            </a:extLst>
          </p:cNvPr>
          <p:cNvSpPr txBox="1"/>
          <p:nvPr/>
        </p:nvSpPr>
        <p:spPr>
          <a:xfrm>
            <a:off x="4620087" y="3524079"/>
            <a:ext cx="39795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출연허가리스트 데이터 저장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저장된 사진은 모니터 화면에서 유지되어 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계속해서 확인 가능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38050716-DA66-40BA-B9C9-803827489C04}"/>
              </a:ext>
            </a:extLst>
          </p:cNvPr>
          <p:cNvSpPr/>
          <p:nvPr/>
        </p:nvSpPr>
        <p:spPr>
          <a:xfrm>
            <a:off x="4241059" y="4419735"/>
            <a:ext cx="4274325" cy="144000"/>
          </a:xfrm>
          <a:prstGeom prst="roundRect">
            <a:avLst/>
          </a:prstGeom>
          <a:solidFill>
            <a:srgbClr val="A3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74ED99E6-DE03-4A7B-8807-434205AB41DE}"/>
              </a:ext>
            </a:extLst>
          </p:cNvPr>
          <p:cNvGrpSpPr/>
          <p:nvPr/>
        </p:nvGrpSpPr>
        <p:grpSpPr>
          <a:xfrm>
            <a:off x="4236054" y="1797861"/>
            <a:ext cx="1325712" cy="1684142"/>
            <a:chOff x="755306" y="2413209"/>
            <a:chExt cx="976512" cy="1240529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2BAD9020-BE99-43E3-8902-3466AA8C1402}"/>
                </a:ext>
              </a:extLst>
            </p:cNvPr>
            <p:cNvSpPr/>
            <p:nvPr/>
          </p:nvSpPr>
          <p:spPr>
            <a:xfrm>
              <a:off x="755306" y="2458579"/>
              <a:ext cx="976512" cy="1195159"/>
            </a:xfrm>
            <a:prstGeom prst="roundRect">
              <a:avLst>
                <a:gd name="adj" fmla="val 15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CD96B99-9B97-4C3B-BB83-160A483ED8C2}"/>
                </a:ext>
              </a:extLst>
            </p:cNvPr>
            <p:cNvSpPr/>
            <p:nvPr/>
          </p:nvSpPr>
          <p:spPr>
            <a:xfrm>
              <a:off x="774088" y="2413209"/>
              <a:ext cx="938948" cy="398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latinLnBrk="0">
                <a:lnSpc>
                  <a:spcPct val="150000"/>
                </a:lnSpc>
                <a:defRPr/>
              </a:pPr>
              <a:r>
                <a:rPr lang="ko-KR" altLang="en-US" sz="1500" kern="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출연동의</a:t>
              </a:r>
              <a:endParaRPr lang="en-US" altLang="ko-KR" sz="1500" kern="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17E163C4-C851-444A-8B05-A2A819D887E2}"/>
                </a:ext>
              </a:extLst>
            </p:cNvPr>
            <p:cNvSpPr/>
            <p:nvPr/>
          </p:nvSpPr>
          <p:spPr>
            <a:xfrm>
              <a:off x="837204" y="2739196"/>
              <a:ext cx="360000" cy="360000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CBE9CC6A-E57A-48AD-9F6B-464B91F22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3" t="15649" r="26933" b="44155"/>
            <a:stretch/>
          </p:blipFill>
          <p:spPr>
            <a:xfrm>
              <a:off x="859543" y="2759196"/>
              <a:ext cx="315322" cy="316710"/>
            </a:xfrm>
            <a:prstGeom prst="rect">
              <a:avLst/>
            </a:prstGeom>
          </p:spPr>
        </p:pic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ADE18C0A-1444-4732-8A38-0A973DBC76FE}"/>
                </a:ext>
              </a:extLst>
            </p:cNvPr>
            <p:cNvSpPr/>
            <p:nvPr/>
          </p:nvSpPr>
          <p:spPr>
            <a:xfrm>
              <a:off x="1293180" y="2739196"/>
              <a:ext cx="360000" cy="360000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45B6D287-E4BA-4A86-A967-19A56700E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14" t="17604" r="1241" b="38790"/>
            <a:stretch/>
          </p:blipFill>
          <p:spPr>
            <a:xfrm>
              <a:off x="1309612" y="2728758"/>
              <a:ext cx="210140" cy="337599"/>
            </a:xfrm>
            <a:prstGeom prst="rect">
              <a:avLst/>
            </a:prstGeom>
          </p:spPr>
        </p:pic>
        <p:sp>
          <p:nvSpPr>
            <p:cNvPr id="173" name="곱하기 기호 172">
              <a:extLst>
                <a:ext uri="{FF2B5EF4-FFF2-40B4-BE49-F238E27FC236}">
                  <a16:creationId xmlns:a16="http://schemas.microsoft.com/office/drawing/2014/main" id="{D7EEA618-0611-4DC6-B471-B09268D3CABD}"/>
                </a:ext>
              </a:extLst>
            </p:cNvPr>
            <p:cNvSpPr/>
            <p:nvPr/>
          </p:nvSpPr>
          <p:spPr>
            <a:xfrm>
              <a:off x="1091842" y="2742271"/>
              <a:ext cx="102848" cy="102848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곱하기 기호 173">
              <a:extLst>
                <a:ext uri="{FF2B5EF4-FFF2-40B4-BE49-F238E27FC236}">
                  <a16:creationId xmlns:a16="http://schemas.microsoft.com/office/drawing/2014/main" id="{AC198BEC-8E4D-4BDF-9A41-972D5204A56A}"/>
                </a:ext>
              </a:extLst>
            </p:cNvPr>
            <p:cNvSpPr/>
            <p:nvPr/>
          </p:nvSpPr>
          <p:spPr>
            <a:xfrm>
              <a:off x="1551587" y="2742271"/>
              <a:ext cx="102848" cy="102848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61AC59C0-BE2F-4E20-9E5E-29E69221DAD5}"/>
                </a:ext>
              </a:extLst>
            </p:cNvPr>
            <p:cNvSpPr/>
            <p:nvPr/>
          </p:nvSpPr>
          <p:spPr>
            <a:xfrm>
              <a:off x="830160" y="3179605"/>
              <a:ext cx="360000" cy="360000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곱하기 기호 178">
              <a:extLst>
                <a:ext uri="{FF2B5EF4-FFF2-40B4-BE49-F238E27FC236}">
                  <a16:creationId xmlns:a16="http://schemas.microsoft.com/office/drawing/2014/main" id="{0F03A77B-8C00-4193-B5D4-1F4DAC48DDEC}"/>
                </a:ext>
              </a:extLst>
            </p:cNvPr>
            <p:cNvSpPr/>
            <p:nvPr/>
          </p:nvSpPr>
          <p:spPr>
            <a:xfrm>
              <a:off x="1088567" y="3182680"/>
              <a:ext cx="102848" cy="102848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0053E61F-8C75-4E00-9856-887006C87EE3}"/>
              </a:ext>
            </a:extLst>
          </p:cNvPr>
          <p:cNvSpPr/>
          <p:nvPr/>
        </p:nvSpPr>
        <p:spPr>
          <a:xfrm>
            <a:off x="5733689" y="3327054"/>
            <a:ext cx="3979561" cy="144000"/>
          </a:xfrm>
          <a:prstGeom prst="roundRect">
            <a:avLst/>
          </a:prstGeom>
          <a:solidFill>
            <a:srgbClr val="CD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3516DCB-B177-4E22-8003-412C9B338835}"/>
              </a:ext>
            </a:extLst>
          </p:cNvPr>
          <p:cNvSpPr txBox="1"/>
          <p:nvPr/>
        </p:nvSpPr>
        <p:spPr>
          <a:xfrm>
            <a:off x="5656504" y="2505647"/>
            <a:ext cx="45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CDDB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</a:t>
            </a:r>
            <a:endParaRPr lang="ko-KR" altLang="en-US" sz="5400" dirty="0">
              <a:solidFill>
                <a:srgbClr val="CDDB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2A3D8BE-97A4-4E1B-B030-F0AFEDA4CE52}"/>
              </a:ext>
            </a:extLst>
          </p:cNvPr>
          <p:cNvSpPr txBox="1"/>
          <p:nvPr/>
        </p:nvSpPr>
        <p:spPr>
          <a:xfrm>
            <a:off x="6113704" y="2639430"/>
            <a:ext cx="38508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스트리밍 방송 진행 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목록 제작 후 방송 시작 버튼을 통한 방송 시작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95E1F0-4D85-4CDE-8E8D-F68808909CD3}"/>
              </a:ext>
            </a:extLst>
          </p:cNvPr>
          <p:cNvGrpSpPr/>
          <p:nvPr/>
        </p:nvGrpSpPr>
        <p:grpSpPr>
          <a:xfrm>
            <a:off x="5714370" y="981257"/>
            <a:ext cx="1325712" cy="1638361"/>
            <a:chOff x="7376281" y="6798275"/>
            <a:chExt cx="1325712" cy="163836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2BE82C-3964-4D45-A3FA-3CC818B37055}"/>
                </a:ext>
              </a:extLst>
            </p:cNvPr>
            <p:cNvGrpSpPr/>
            <p:nvPr/>
          </p:nvGrpSpPr>
          <p:grpSpPr>
            <a:xfrm>
              <a:off x="7376281" y="6857999"/>
              <a:ext cx="1325712" cy="1578637"/>
              <a:chOff x="755306" y="2490924"/>
              <a:chExt cx="976512" cy="1162815"/>
            </a:xfrm>
          </p:grpSpPr>
          <p:sp>
            <p:nvSpPr>
              <p:cNvPr id="184" name="사각형: 둥근 모서리 183">
                <a:extLst>
                  <a:ext uri="{FF2B5EF4-FFF2-40B4-BE49-F238E27FC236}">
                    <a16:creationId xmlns:a16="http://schemas.microsoft.com/office/drawing/2014/main" id="{C769A9F3-3C6A-4661-BBA9-52B64F6D0F48}"/>
                  </a:ext>
                </a:extLst>
              </p:cNvPr>
              <p:cNvSpPr/>
              <p:nvPr/>
            </p:nvSpPr>
            <p:spPr>
              <a:xfrm>
                <a:off x="755306" y="2490924"/>
                <a:ext cx="976512" cy="1162815"/>
              </a:xfrm>
              <a:prstGeom prst="roundRect">
                <a:avLst>
                  <a:gd name="adj" fmla="val 155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730B8AD4-AAEB-4794-ADC9-35FE8B2F0B92}"/>
                  </a:ext>
                </a:extLst>
              </p:cNvPr>
              <p:cNvSpPr/>
              <p:nvPr/>
            </p:nvSpPr>
            <p:spPr>
              <a:xfrm>
                <a:off x="837204" y="2739196"/>
                <a:ext cx="360000" cy="360000"/>
              </a:xfrm>
              <a:prstGeom prst="roundRect">
                <a:avLst>
                  <a:gd name="adj" fmla="val 155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2A3FC00A-5B89-4EC3-81AC-4C0770F77E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03" t="15649" r="26933" b="44155"/>
              <a:stretch/>
            </p:blipFill>
            <p:spPr>
              <a:xfrm>
                <a:off x="859543" y="2759196"/>
                <a:ext cx="315322" cy="316710"/>
              </a:xfrm>
              <a:prstGeom prst="rect">
                <a:avLst/>
              </a:prstGeom>
            </p:spPr>
          </p:pic>
          <p:sp>
            <p:nvSpPr>
              <p:cNvPr id="188" name="사각형: 둥근 모서리 187">
                <a:extLst>
                  <a:ext uri="{FF2B5EF4-FFF2-40B4-BE49-F238E27FC236}">
                    <a16:creationId xmlns:a16="http://schemas.microsoft.com/office/drawing/2014/main" id="{D96F9B82-D184-456D-9285-5BED350D457D}"/>
                  </a:ext>
                </a:extLst>
              </p:cNvPr>
              <p:cNvSpPr/>
              <p:nvPr/>
            </p:nvSpPr>
            <p:spPr>
              <a:xfrm>
                <a:off x="1293180" y="2739196"/>
                <a:ext cx="360000" cy="360000"/>
              </a:xfrm>
              <a:prstGeom prst="roundRect">
                <a:avLst>
                  <a:gd name="adj" fmla="val 155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0360F385-1C09-4FF2-A6FA-3A335618E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114" t="17604" r="1241" b="38790"/>
              <a:stretch/>
            </p:blipFill>
            <p:spPr>
              <a:xfrm>
                <a:off x="1309612" y="2728758"/>
                <a:ext cx="210140" cy="337599"/>
              </a:xfrm>
              <a:prstGeom prst="rect">
                <a:avLst/>
              </a:prstGeom>
            </p:spPr>
          </p:pic>
          <p:sp>
            <p:nvSpPr>
              <p:cNvPr id="190" name="곱하기 기호 189">
                <a:extLst>
                  <a:ext uri="{FF2B5EF4-FFF2-40B4-BE49-F238E27FC236}">
                    <a16:creationId xmlns:a16="http://schemas.microsoft.com/office/drawing/2014/main" id="{7DBFA682-4663-46EF-97B8-800E456C9431}"/>
                  </a:ext>
                </a:extLst>
              </p:cNvPr>
              <p:cNvSpPr/>
              <p:nvPr/>
            </p:nvSpPr>
            <p:spPr>
              <a:xfrm>
                <a:off x="1091842" y="2742271"/>
                <a:ext cx="102848" cy="102848"/>
              </a:xfrm>
              <a:prstGeom prst="mathMultiply">
                <a:avLst>
                  <a:gd name="adj1" fmla="val 13179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곱하기 기호 190">
                <a:extLst>
                  <a:ext uri="{FF2B5EF4-FFF2-40B4-BE49-F238E27FC236}">
                    <a16:creationId xmlns:a16="http://schemas.microsoft.com/office/drawing/2014/main" id="{780F04A1-6033-4117-B3BC-67434DDE2170}"/>
                  </a:ext>
                </a:extLst>
              </p:cNvPr>
              <p:cNvSpPr/>
              <p:nvPr/>
            </p:nvSpPr>
            <p:spPr>
              <a:xfrm>
                <a:off x="1551587" y="2742271"/>
                <a:ext cx="102848" cy="102848"/>
              </a:xfrm>
              <a:prstGeom prst="mathMultiply">
                <a:avLst>
                  <a:gd name="adj1" fmla="val 13179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사각형: 둥근 모서리 191">
                <a:extLst>
                  <a:ext uri="{FF2B5EF4-FFF2-40B4-BE49-F238E27FC236}">
                    <a16:creationId xmlns:a16="http://schemas.microsoft.com/office/drawing/2014/main" id="{D65A99F7-3A5D-4521-98F2-51CBBAE7EB2B}"/>
                  </a:ext>
                </a:extLst>
              </p:cNvPr>
              <p:cNvSpPr/>
              <p:nvPr/>
            </p:nvSpPr>
            <p:spPr>
              <a:xfrm>
                <a:off x="1286608" y="3179605"/>
                <a:ext cx="360000" cy="360000"/>
              </a:xfrm>
              <a:prstGeom prst="roundRect">
                <a:avLst>
                  <a:gd name="adj" fmla="val 155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더하기 기호 192">
                <a:extLst>
                  <a:ext uri="{FF2B5EF4-FFF2-40B4-BE49-F238E27FC236}">
                    <a16:creationId xmlns:a16="http://schemas.microsoft.com/office/drawing/2014/main" id="{AA903464-3237-47B2-AA3A-52D338B95F82}"/>
                  </a:ext>
                </a:extLst>
              </p:cNvPr>
              <p:cNvSpPr/>
              <p:nvPr/>
            </p:nvSpPr>
            <p:spPr>
              <a:xfrm>
                <a:off x="1356391" y="3245072"/>
                <a:ext cx="217210" cy="217210"/>
              </a:xfrm>
              <a:prstGeom prst="mathPlus">
                <a:avLst>
                  <a:gd name="adj1" fmla="val 8194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53C64C55-E334-4F81-9789-F3377DCC6358}"/>
                  </a:ext>
                </a:extLst>
              </p:cNvPr>
              <p:cNvSpPr/>
              <p:nvPr/>
            </p:nvSpPr>
            <p:spPr>
              <a:xfrm>
                <a:off x="830160" y="3179605"/>
                <a:ext cx="360000" cy="360000"/>
              </a:xfrm>
              <a:prstGeom prst="roundRect">
                <a:avLst>
                  <a:gd name="adj" fmla="val 1554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5" name="그림 194">
                <a:extLst>
                  <a:ext uri="{FF2B5EF4-FFF2-40B4-BE49-F238E27FC236}">
                    <a16:creationId xmlns:a16="http://schemas.microsoft.com/office/drawing/2014/main" id="{EE7B0DE4-9549-4D72-9EFF-B35548F1D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965" t="17604" r="65360" b="38790"/>
              <a:stretch/>
            </p:blipFill>
            <p:spPr>
              <a:xfrm>
                <a:off x="879899" y="3200349"/>
                <a:ext cx="283760" cy="328350"/>
              </a:xfrm>
              <a:prstGeom prst="rect">
                <a:avLst/>
              </a:prstGeom>
            </p:spPr>
          </p:pic>
          <p:sp>
            <p:nvSpPr>
              <p:cNvPr id="196" name="곱하기 기호 195">
                <a:extLst>
                  <a:ext uri="{FF2B5EF4-FFF2-40B4-BE49-F238E27FC236}">
                    <a16:creationId xmlns:a16="http://schemas.microsoft.com/office/drawing/2014/main" id="{6D1B7858-8257-48DD-A826-AF2D2E4BFD94}"/>
                  </a:ext>
                </a:extLst>
              </p:cNvPr>
              <p:cNvSpPr/>
              <p:nvPr/>
            </p:nvSpPr>
            <p:spPr>
              <a:xfrm>
                <a:off x="1088567" y="3182680"/>
                <a:ext cx="102848" cy="102848"/>
              </a:xfrm>
              <a:prstGeom prst="mathMultiply">
                <a:avLst>
                  <a:gd name="adj1" fmla="val 13179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A81B9610-7156-4AA3-B550-E58DFB97B36A}"/>
                </a:ext>
              </a:extLst>
            </p:cNvPr>
            <p:cNvSpPr/>
            <p:nvPr/>
          </p:nvSpPr>
          <p:spPr>
            <a:xfrm>
              <a:off x="7411746" y="6798275"/>
              <a:ext cx="1274715" cy="540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latinLnBrk="0">
                <a:lnSpc>
                  <a:spcPct val="150000"/>
                </a:lnSpc>
                <a:defRPr/>
              </a:pPr>
              <a:r>
                <a:rPr lang="ko-KR" altLang="en-US" sz="1500" kern="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출연동의</a:t>
              </a:r>
              <a:endParaRPr lang="en-US" altLang="ko-KR" sz="1500" kern="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ADDD479B-7D38-48DB-B0AE-1F05D5B0817F}"/>
              </a:ext>
            </a:extLst>
          </p:cNvPr>
          <p:cNvSpPr txBox="1"/>
          <p:nvPr/>
        </p:nvSpPr>
        <p:spPr>
          <a:xfrm>
            <a:off x="7723469" y="1633925"/>
            <a:ext cx="33038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촬영 동의자 추가 </a:t>
            </a:r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옵션</a:t>
            </a:r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방송 진행 시 추가 되는 촬영 동의자에 한해 추가 촬영 가능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ABF2DCE-3122-4337-9629-13E49ACD7BC0}"/>
              </a:ext>
            </a:extLst>
          </p:cNvPr>
          <p:cNvSpPr/>
          <p:nvPr/>
        </p:nvSpPr>
        <p:spPr>
          <a:xfrm>
            <a:off x="7266603" y="2493357"/>
            <a:ext cx="3760691" cy="144000"/>
          </a:xfrm>
          <a:prstGeom prst="roundRect">
            <a:avLst/>
          </a:prstGeom>
          <a:solidFill>
            <a:srgbClr val="E1E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BBDFFB8-608E-46D4-8B8C-5FA7AC728F37}"/>
              </a:ext>
            </a:extLst>
          </p:cNvPr>
          <p:cNvSpPr txBox="1"/>
          <p:nvPr/>
        </p:nvSpPr>
        <p:spPr>
          <a:xfrm>
            <a:off x="7164079" y="1559225"/>
            <a:ext cx="45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E1E3EB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</a:t>
            </a:r>
            <a:endParaRPr lang="ko-KR" altLang="en-US" sz="5400" dirty="0">
              <a:solidFill>
                <a:srgbClr val="E1E3EB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375689EE-6E2C-4D30-82D3-E855E9967BAA}"/>
              </a:ext>
            </a:extLst>
          </p:cNvPr>
          <p:cNvSpPr/>
          <p:nvPr/>
        </p:nvSpPr>
        <p:spPr>
          <a:xfrm>
            <a:off x="4965455" y="2843206"/>
            <a:ext cx="488736" cy="488736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곱하기 기호 201">
            <a:extLst>
              <a:ext uri="{FF2B5EF4-FFF2-40B4-BE49-F238E27FC236}">
                <a16:creationId xmlns:a16="http://schemas.microsoft.com/office/drawing/2014/main" id="{579D379A-5309-423D-A4C0-CAFA6E3D7A26}"/>
              </a:ext>
            </a:extLst>
          </p:cNvPr>
          <p:cNvSpPr/>
          <p:nvPr/>
        </p:nvSpPr>
        <p:spPr>
          <a:xfrm>
            <a:off x="5316269" y="2847381"/>
            <a:ext cx="139626" cy="139626"/>
          </a:xfrm>
          <a:prstGeom prst="mathMultiply">
            <a:avLst>
              <a:gd name="adj1" fmla="val 13179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8C162679-D198-4B4B-9531-4EA9E48AA27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4" r="17358" b="36082"/>
          <a:stretch/>
        </p:blipFill>
        <p:spPr>
          <a:xfrm>
            <a:off x="4972717" y="2875232"/>
            <a:ext cx="431477" cy="435089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3C3820FA-CDF4-421C-AD03-3CBC6F928B7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1" r="23699" b="34442"/>
          <a:stretch/>
        </p:blipFill>
        <p:spPr>
          <a:xfrm>
            <a:off x="4361506" y="2857304"/>
            <a:ext cx="333286" cy="439985"/>
          </a:xfrm>
          <a:prstGeom prst="rect">
            <a:avLst/>
          </a:prstGeom>
        </p:spPr>
      </p:pic>
      <p:sp>
        <p:nvSpPr>
          <p:cNvPr id="69" name="모서리가 둥근 직사각형 4">
            <a:extLst>
              <a:ext uri="{FF2B5EF4-FFF2-40B4-BE49-F238E27FC236}">
                <a16:creationId xmlns:a16="http://schemas.microsoft.com/office/drawing/2014/main" id="{C80B634B-C2EF-487A-A533-B89B2F5F079D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05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E494517-C069-45F8-B10D-56119C4051BE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50722D9-DF07-445D-8507-397DA4CABC1B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481F28AE-266A-458C-924C-24A07E32851D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모서리가 둥근 직사각형 9">
              <a:extLst>
                <a:ext uri="{FF2B5EF4-FFF2-40B4-BE49-F238E27FC236}">
                  <a16:creationId xmlns:a16="http://schemas.microsoft.com/office/drawing/2014/main" id="{D78DA4B8-D923-4F43-B0C4-5F0FB90F8110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모서리가 둥근 직사각형 10">
              <a:extLst>
                <a:ext uri="{FF2B5EF4-FFF2-40B4-BE49-F238E27FC236}">
                  <a16:creationId xmlns:a16="http://schemas.microsoft.com/office/drawing/2014/main" id="{712E7F10-5B58-4A4B-AA81-CF1C330325F3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모서리가 둥근 직사각형 11">
              <a:extLst>
                <a:ext uri="{FF2B5EF4-FFF2-40B4-BE49-F238E27FC236}">
                  <a16:creationId xmlns:a16="http://schemas.microsoft.com/office/drawing/2014/main" id="{9C294856-A027-48F9-A71C-A06625A3535B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70E8D9-59EE-432E-A93C-E729F71243DE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81A2D16-0CDD-4AC6-A0C6-4A8FF38B9B2C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376390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49D690-3F94-41E4-AB85-190F14C4A036}"/>
              </a:ext>
            </a:extLst>
          </p:cNvPr>
          <p:cNvSpPr txBox="1"/>
          <p:nvPr/>
        </p:nvSpPr>
        <p:spPr>
          <a:xfrm>
            <a:off x="1152525" y="72952"/>
            <a:ext cx="1407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기능설명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프로세스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86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956A60-8FBF-4F23-BD37-E10B60983976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6766087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AF3DBD8-84EE-409E-9760-93246810612B}"/>
              </a:ext>
            </a:extLst>
          </p:cNvPr>
          <p:cNvSpPr/>
          <p:nvPr/>
        </p:nvSpPr>
        <p:spPr>
          <a:xfrm>
            <a:off x="490747" y="1512060"/>
            <a:ext cx="11268000" cy="5030826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61C7754-4363-49D3-806C-8B65405840BC}"/>
              </a:ext>
            </a:extLst>
          </p:cNvPr>
          <p:cNvSpPr/>
          <p:nvPr/>
        </p:nvSpPr>
        <p:spPr>
          <a:xfrm>
            <a:off x="717724" y="2464706"/>
            <a:ext cx="2704445" cy="2704445"/>
          </a:xfrm>
          <a:prstGeom prst="rect">
            <a:avLst/>
          </a:prstGeom>
          <a:solidFill>
            <a:srgbClr val="BAF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4ED6B54-5608-4F5A-91BF-DC686D0E9BD9}"/>
              </a:ext>
            </a:extLst>
          </p:cNvPr>
          <p:cNvSpPr/>
          <p:nvPr/>
        </p:nvSpPr>
        <p:spPr>
          <a:xfrm>
            <a:off x="944343" y="3211575"/>
            <a:ext cx="972000" cy="97200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272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알고리즘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C4C1487-FB66-4FF3-AE32-C59D5AC37A72}"/>
              </a:ext>
            </a:extLst>
          </p:cNvPr>
          <p:cNvSpPr/>
          <p:nvPr/>
        </p:nvSpPr>
        <p:spPr>
          <a:xfrm>
            <a:off x="2213662" y="3215148"/>
            <a:ext cx="972000" cy="97200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272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GUI</a:t>
            </a:r>
            <a:endParaRPr lang="ko-KR" altLang="en-US" sz="1500" dirty="0">
              <a:solidFill>
                <a:srgbClr val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325830F-5D14-448F-997D-4C8D1E544189}"/>
              </a:ext>
            </a:extLst>
          </p:cNvPr>
          <p:cNvGrpSpPr/>
          <p:nvPr/>
        </p:nvGrpSpPr>
        <p:grpSpPr>
          <a:xfrm>
            <a:off x="1543454" y="4088692"/>
            <a:ext cx="1041684" cy="998280"/>
            <a:chOff x="2554930" y="2959041"/>
            <a:chExt cx="701894" cy="69525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BCDFBA2-AA1E-41D3-B9D1-EE801A7F8F99}"/>
                </a:ext>
              </a:extLst>
            </p:cNvPr>
            <p:cNvSpPr/>
            <p:nvPr/>
          </p:nvSpPr>
          <p:spPr>
            <a:xfrm>
              <a:off x="2567011" y="2959041"/>
              <a:ext cx="677732" cy="677732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2729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1AA9499-A1B0-4FC5-B806-FA3603001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440" b="92739" l="23792" r="77102">
                          <a14:foregroundMark x1="47227" y1="45228" x2="47943" y2="35062"/>
                          <a14:foregroundMark x1="49732" y1="45643" x2="49195" y2="34440"/>
                          <a14:foregroundMark x1="49195" y1="49170" x2="47227" y2="373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79" t="29352" r="16226"/>
            <a:stretch/>
          </p:blipFill>
          <p:spPr>
            <a:xfrm>
              <a:off x="2554930" y="3009324"/>
              <a:ext cx="701894" cy="644967"/>
            </a:xfrm>
            <a:prstGeom prst="rect">
              <a:avLst/>
            </a:prstGeom>
          </p:spPr>
        </p:pic>
      </p:grpSp>
      <p:pic>
        <p:nvPicPr>
          <p:cNvPr id="49" name="Picture 2" descr="raspberry pi에 대한 이미지 검색결과">
            <a:extLst>
              <a:ext uri="{FF2B5EF4-FFF2-40B4-BE49-F238E27FC236}">
                <a16:creationId xmlns:a16="http://schemas.microsoft.com/office/drawing/2014/main" id="{C2F11E04-AA1B-4AC6-9566-2DA38F38C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6" b="92026" l="10000" r="90957">
                        <a14:foregroundMark x1="11968" y1="55819" x2="36436" y2="60201"/>
                        <a14:foregroundMark x1="36436" y1="60201" x2="51915" y2="60273"/>
                        <a14:foregroundMark x1="51915" y1="60273" x2="65745" y2="59124"/>
                        <a14:foregroundMark x1="65745" y1="59124" x2="65851" y2="59124"/>
                        <a14:foregroundMark x1="63883" y1="66810" x2="75585" y2="62356"/>
                        <a14:foregroundMark x1="75585" y1="62356" x2="76223" y2="59770"/>
                        <a14:foregroundMark x1="39149" y1="84124" x2="33032" y2="92026"/>
                        <a14:foregroundMark x1="88989" y1="41164" x2="90957" y2="48851"/>
                        <a14:foregroundMark x1="90957" y1="48851" x2="90957" y2="48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16" y="1577298"/>
            <a:ext cx="2383525" cy="17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BE0902-3443-447C-8229-03F8C1A603B9}"/>
              </a:ext>
            </a:extLst>
          </p:cNvPr>
          <p:cNvSpPr txBox="1"/>
          <p:nvPr/>
        </p:nvSpPr>
        <p:spPr>
          <a:xfrm>
            <a:off x="1225283" y="5324152"/>
            <a:ext cx="1678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Raspberry Pi</a:t>
            </a:r>
          </a:p>
          <a:p>
            <a:pPr algn="ctr"/>
            <a:r>
              <a:rPr lang="en-US" altLang="ko-KR" sz="20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desktop</a:t>
            </a:r>
            <a:endParaRPr lang="ko-KR" altLang="en-US" sz="2000" dirty="0">
              <a:solidFill>
                <a:srgbClr val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C357C0E-7D3C-41A4-B3FA-239FDB219C0E}"/>
              </a:ext>
            </a:extLst>
          </p:cNvPr>
          <p:cNvCxnSpPr>
            <a:cxnSpLocks/>
          </p:cNvCxnSpPr>
          <p:nvPr/>
        </p:nvCxnSpPr>
        <p:spPr>
          <a:xfrm>
            <a:off x="3516351" y="3816929"/>
            <a:ext cx="658458" cy="0"/>
          </a:xfrm>
          <a:prstGeom prst="straightConnector1">
            <a:avLst/>
          </a:prstGeom>
          <a:ln w="57150">
            <a:solidFill>
              <a:srgbClr val="2729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C54F6394-E944-427B-9D6F-F8B5ACD91AC6}"/>
              </a:ext>
            </a:extLst>
          </p:cNvPr>
          <p:cNvSpPr/>
          <p:nvPr/>
        </p:nvSpPr>
        <p:spPr>
          <a:xfrm>
            <a:off x="4251986" y="2934928"/>
            <a:ext cx="1764000" cy="1764000"/>
          </a:xfrm>
          <a:prstGeom prst="ellipse">
            <a:avLst/>
          </a:prstGeom>
          <a:blipFill dpi="0" rotWithShape="1">
            <a:blip r:embed="rId6"/>
            <a:srcRect/>
            <a:stretch>
              <a:fillRect l="2000" t="9000" b="15000"/>
            </a:stretch>
          </a:blipFill>
          <a:ln w="28575">
            <a:solidFill>
              <a:srgbClr val="272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CF99DB-EF90-4BA9-80B2-4BC27659E64D}"/>
              </a:ext>
            </a:extLst>
          </p:cNvPr>
          <p:cNvSpPr/>
          <p:nvPr/>
        </p:nvSpPr>
        <p:spPr>
          <a:xfrm>
            <a:off x="6820921" y="2865451"/>
            <a:ext cx="1764000" cy="1764000"/>
          </a:xfrm>
          <a:prstGeom prst="ellipse">
            <a:avLst/>
          </a:prstGeom>
          <a:blipFill dpi="0" rotWithShape="1">
            <a:blip r:embed="rId7"/>
            <a:srcRect/>
            <a:stretch>
              <a:fillRect l="-1000" t="11000" r="-5000" b="6000"/>
            </a:stretch>
          </a:blipFill>
          <a:ln w="28575">
            <a:solidFill>
              <a:srgbClr val="272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5DA3CD-C1AE-4870-9102-56A00D471CD6}"/>
              </a:ext>
            </a:extLst>
          </p:cNvPr>
          <p:cNvSpPr txBox="1"/>
          <p:nvPr/>
        </p:nvSpPr>
        <p:spPr>
          <a:xfrm>
            <a:off x="4184776" y="5324152"/>
            <a:ext cx="163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Flask Server</a:t>
            </a:r>
            <a:endParaRPr lang="ko-KR" altLang="en-US" sz="2000" dirty="0">
              <a:solidFill>
                <a:srgbClr val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B90F8C-7B12-42A4-9F8D-1CC1FEC6E19D}"/>
              </a:ext>
            </a:extLst>
          </p:cNvPr>
          <p:cNvSpPr txBox="1"/>
          <p:nvPr/>
        </p:nvSpPr>
        <p:spPr>
          <a:xfrm>
            <a:off x="7035502" y="5324152"/>
            <a:ext cx="1200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Apache2</a:t>
            </a:r>
            <a:endParaRPr lang="ko-KR" altLang="en-US" sz="2000" dirty="0">
              <a:solidFill>
                <a:srgbClr val="000000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BE38B67-71C1-46BB-8CD9-AC199D72FC34}"/>
              </a:ext>
            </a:extLst>
          </p:cNvPr>
          <p:cNvSpPr/>
          <p:nvPr/>
        </p:nvSpPr>
        <p:spPr>
          <a:xfrm>
            <a:off x="9461466" y="2002405"/>
            <a:ext cx="1952561" cy="3721857"/>
          </a:xfrm>
          <a:prstGeom prst="rect">
            <a:avLst/>
          </a:prstGeom>
          <a:solidFill>
            <a:srgbClr val="BAF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CC9017C-2D39-4BF1-A36A-2703FCA027AB}"/>
              </a:ext>
            </a:extLst>
          </p:cNvPr>
          <p:cNvGrpSpPr/>
          <p:nvPr/>
        </p:nvGrpSpPr>
        <p:grpSpPr>
          <a:xfrm>
            <a:off x="9701552" y="2107396"/>
            <a:ext cx="1440000" cy="1440000"/>
            <a:chOff x="9607973" y="1595524"/>
            <a:chExt cx="1342932" cy="1348294"/>
          </a:xfrm>
          <a:blipFill dpi="0" rotWithShape="1">
            <a:blip r:embed="rId8"/>
            <a:srcRect/>
            <a:stretch>
              <a:fillRect l="-3000" t="3000" r="-3000"/>
            </a:stretch>
          </a:blipFill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226D65A-C885-4E00-BF39-7482B6DC2921}"/>
                </a:ext>
              </a:extLst>
            </p:cNvPr>
            <p:cNvSpPr/>
            <p:nvPr/>
          </p:nvSpPr>
          <p:spPr>
            <a:xfrm>
              <a:off x="9618133" y="1595524"/>
              <a:ext cx="1332772" cy="13327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2968360-FEF6-45C8-987A-E27E3CFEA005}"/>
                </a:ext>
              </a:extLst>
            </p:cNvPr>
            <p:cNvSpPr/>
            <p:nvPr/>
          </p:nvSpPr>
          <p:spPr>
            <a:xfrm>
              <a:off x="9607973" y="1605996"/>
              <a:ext cx="1337822" cy="1337822"/>
            </a:xfrm>
            <a:prstGeom prst="ellipse">
              <a:avLst/>
            </a:prstGeom>
            <a:grpFill/>
            <a:ln w="28575">
              <a:solidFill>
                <a:srgbClr val="2729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106C506-6138-40AC-8820-878206E9161F}"/>
              </a:ext>
            </a:extLst>
          </p:cNvPr>
          <p:cNvGrpSpPr/>
          <p:nvPr/>
        </p:nvGrpSpPr>
        <p:grpSpPr>
          <a:xfrm>
            <a:off x="9696073" y="3957737"/>
            <a:ext cx="1440000" cy="1440000"/>
            <a:chOff x="9651962" y="3509265"/>
            <a:chExt cx="1332772" cy="1332772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8FC8287-FD2D-4D69-9435-143478EF722B}"/>
                </a:ext>
              </a:extLst>
            </p:cNvPr>
            <p:cNvSpPr/>
            <p:nvPr/>
          </p:nvSpPr>
          <p:spPr>
            <a:xfrm>
              <a:off x="9651962" y="3509265"/>
              <a:ext cx="1332772" cy="1332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A259286-366D-4297-BF90-7364DD453D5A}"/>
                </a:ext>
              </a:extLst>
            </p:cNvPr>
            <p:cNvSpPr/>
            <p:nvPr/>
          </p:nvSpPr>
          <p:spPr>
            <a:xfrm>
              <a:off x="9665973" y="3509265"/>
              <a:ext cx="1304750" cy="1304750"/>
            </a:xfrm>
            <a:prstGeom prst="ellipse">
              <a:avLst/>
            </a:prstGeom>
            <a:blipFill dpi="0" rotWithShape="1">
              <a:blip r:embed="rId9"/>
              <a:srcRect/>
              <a:stretch>
                <a:fillRect l="6000" t="14000" r="6000" b="13000"/>
              </a:stretch>
            </a:blipFill>
            <a:ln w="28575">
              <a:solidFill>
                <a:srgbClr val="2729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F2581CD-6A8E-4202-85EF-DFDF8B7357B4}"/>
              </a:ext>
            </a:extLst>
          </p:cNvPr>
          <p:cNvSpPr txBox="1"/>
          <p:nvPr/>
        </p:nvSpPr>
        <p:spPr>
          <a:xfrm>
            <a:off x="9361326" y="5862968"/>
            <a:ext cx="2120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Video Streaming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F2FA61-6F99-4A4A-A29E-8257199AB292}"/>
              </a:ext>
            </a:extLst>
          </p:cNvPr>
          <p:cNvSpPr txBox="1"/>
          <p:nvPr/>
        </p:nvSpPr>
        <p:spPr>
          <a:xfrm>
            <a:off x="9675358" y="3547396"/>
            <a:ext cx="1524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User </a:t>
            </a:r>
            <a:r>
              <a:rPr lang="en-US" altLang="ko-KR" sz="2000" i="1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* WEB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2F4D7A-AEF9-4F7A-B7AE-190AEF5F77E8}"/>
              </a:ext>
            </a:extLst>
          </p:cNvPr>
          <p:cNvSpPr txBox="1"/>
          <p:nvPr/>
        </p:nvSpPr>
        <p:spPr>
          <a:xfrm>
            <a:off x="9944822" y="5339291"/>
            <a:ext cx="98584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Viewer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A2AC963-2AC7-4F98-9ACA-48A0E7AA3C49}"/>
              </a:ext>
            </a:extLst>
          </p:cNvPr>
          <p:cNvCxnSpPr>
            <a:cxnSpLocks/>
          </p:cNvCxnSpPr>
          <p:nvPr/>
        </p:nvCxnSpPr>
        <p:spPr>
          <a:xfrm>
            <a:off x="6093215" y="3816929"/>
            <a:ext cx="658458" cy="0"/>
          </a:xfrm>
          <a:prstGeom prst="straightConnector1">
            <a:avLst/>
          </a:prstGeom>
          <a:ln w="57150">
            <a:solidFill>
              <a:srgbClr val="2729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A6572F1-4A31-47C3-91E7-C69C5899FB26}"/>
              </a:ext>
            </a:extLst>
          </p:cNvPr>
          <p:cNvCxnSpPr>
            <a:cxnSpLocks/>
          </p:cNvCxnSpPr>
          <p:nvPr/>
        </p:nvCxnSpPr>
        <p:spPr>
          <a:xfrm rot="19800000">
            <a:off x="8641626" y="3056029"/>
            <a:ext cx="658458" cy="0"/>
          </a:xfrm>
          <a:prstGeom prst="straightConnector1">
            <a:avLst/>
          </a:prstGeom>
          <a:ln w="57150">
            <a:solidFill>
              <a:srgbClr val="2729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B6B3A7-CC2F-492E-A379-748A5B7B64EC}"/>
              </a:ext>
            </a:extLst>
          </p:cNvPr>
          <p:cNvCxnSpPr>
            <a:cxnSpLocks/>
          </p:cNvCxnSpPr>
          <p:nvPr/>
        </p:nvCxnSpPr>
        <p:spPr>
          <a:xfrm rot="1800000">
            <a:off x="8646673" y="4376872"/>
            <a:ext cx="658458" cy="0"/>
          </a:xfrm>
          <a:prstGeom prst="straightConnector1">
            <a:avLst/>
          </a:prstGeom>
          <a:ln w="57150">
            <a:solidFill>
              <a:srgbClr val="27293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4">
            <a:extLst>
              <a:ext uri="{FF2B5EF4-FFF2-40B4-BE49-F238E27FC236}">
                <a16:creationId xmlns:a16="http://schemas.microsoft.com/office/drawing/2014/main" id="{E53B9867-3FDF-4F25-8BFF-8CA3F39327C6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06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2D733-5275-48B9-BFA1-7C5CE5EA46E0}"/>
              </a:ext>
            </a:extLst>
          </p:cNvPr>
          <p:cNvSpPr txBox="1"/>
          <p:nvPr/>
        </p:nvSpPr>
        <p:spPr>
          <a:xfrm>
            <a:off x="1152525" y="72952"/>
            <a:ext cx="168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프로토타입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서버 구성도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21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06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D3674-3A52-428D-9C1A-32FAF903A2F1}"/>
              </a:ext>
            </a:extLst>
          </p:cNvPr>
          <p:cNvSpPr txBox="1"/>
          <p:nvPr/>
        </p:nvSpPr>
        <p:spPr>
          <a:xfrm>
            <a:off x="1152525" y="72952"/>
            <a:ext cx="168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프로토타입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GUI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956A60-8FBF-4F23-BD37-E10B60983976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6766087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35E4EDB-144E-4128-B7D9-9F8595E24895}"/>
              </a:ext>
            </a:extLst>
          </p:cNvPr>
          <p:cNvSpPr/>
          <p:nvPr/>
        </p:nvSpPr>
        <p:spPr>
          <a:xfrm>
            <a:off x="525154" y="2651474"/>
            <a:ext cx="5066705" cy="3268717"/>
          </a:xfrm>
          <a:prstGeom prst="roundRect">
            <a:avLst>
              <a:gd name="adj" fmla="val 1554"/>
            </a:avLst>
          </a:prstGeom>
          <a:solidFill>
            <a:srgbClr val="008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EA81657-5489-4FEE-B4A3-91990423491A}"/>
              </a:ext>
            </a:extLst>
          </p:cNvPr>
          <p:cNvSpPr/>
          <p:nvPr/>
        </p:nvSpPr>
        <p:spPr>
          <a:xfrm>
            <a:off x="1592222" y="2822121"/>
            <a:ext cx="3847069" cy="2704352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522B412-31D9-49CB-A0D0-636B0BF0AF1C}"/>
              </a:ext>
            </a:extLst>
          </p:cNvPr>
          <p:cNvSpPr/>
          <p:nvPr/>
        </p:nvSpPr>
        <p:spPr>
          <a:xfrm>
            <a:off x="2916077" y="5609412"/>
            <a:ext cx="269405" cy="269405"/>
          </a:xfrm>
          <a:prstGeom prst="ellipse">
            <a:avLst/>
          </a:prstGeom>
          <a:solidFill>
            <a:srgbClr val="FF7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EC08BDF-00DF-4A03-9AED-BD2A0AC4182A}"/>
              </a:ext>
            </a:extLst>
          </p:cNvPr>
          <p:cNvGrpSpPr/>
          <p:nvPr/>
        </p:nvGrpSpPr>
        <p:grpSpPr>
          <a:xfrm>
            <a:off x="1578782" y="3293955"/>
            <a:ext cx="3847068" cy="2295081"/>
            <a:chOff x="727233" y="2401979"/>
            <a:chExt cx="4808660" cy="2690824"/>
          </a:xfrm>
        </p:grpSpPr>
        <p:pic>
          <p:nvPicPr>
            <p:cNvPr id="58" name="그림 57" descr="그리기이(가) 표시된 사진&#10;&#10;자동 생성된 설명">
              <a:extLst>
                <a:ext uri="{FF2B5EF4-FFF2-40B4-BE49-F238E27FC236}">
                  <a16:creationId xmlns:a16="http://schemas.microsoft.com/office/drawing/2014/main" id="{C631C61C-9DFB-46AA-9539-43E2FAD13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20" b="21308"/>
            <a:stretch/>
          </p:blipFill>
          <p:spPr>
            <a:xfrm>
              <a:off x="727233" y="2401979"/>
              <a:ext cx="4808660" cy="2690824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19D1827-986C-42B0-9D4D-FA1C6F5C8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89"/>
            <a:stretch/>
          </p:blipFill>
          <p:spPr>
            <a:xfrm>
              <a:off x="2067653" y="3136109"/>
              <a:ext cx="2143267" cy="1894886"/>
            </a:xfrm>
            <a:prstGeom prst="rect">
              <a:avLst/>
            </a:prstGeom>
          </p:spPr>
        </p:pic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29BCEF9-D121-4904-A0F7-3C4A058D01D2}"/>
                </a:ext>
              </a:extLst>
            </p:cNvPr>
            <p:cNvSpPr/>
            <p:nvPr/>
          </p:nvSpPr>
          <p:spPr>
            <a:xfrm>
              <a:off x="2640357" y="3239947"/>
              <a:ext cx="1011436" cy="1126313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B671710-BB89-4295-9C8F-A9475EE01C2F}"/>
                </a:ext>
              </a:extLst>
            </p:cNvPr>
            <p:cNvSpPr/>
            <p:nvPr/>
          </p:nvSpPr>
          <p:spPr>
            <a:xfrm>
              <a:off x="3470288" y="3596184"/>
              <a:ext cx="740632" cy="890132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9A5E18E-C0DF-49DB-89B4-9C01B3F6DDA5}"/>
                </a:ext>
              </a:extLst>
            </p:cNvPr>
            <p:cNvSpPr/>
            <p:nvPr/>
          </p:nvSpPr>
          <p:spPr>
            <a:xfrm>
              <a:off x="2080681" y="3574406"/>
              <a:ext cx="740632" cy="890132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5714774-6B79-4E09-955C-40B6587C838B}"/>
              </a:ext>
            </a:extLst>
          </p:cNvPr>
          <p:cNvSpPr/>
          <p:nvPr/>
        </p:nvSpPr>
        <p:spPr>
          <a:xfrm>
            <a:off x="674523" y="2822121"/>
            <a:ext cx="976512" cy="2704352"/>
          </a:xfrm>
          <a:prstGeom prst="roundRect">
            <a:avLst>
              <a:gd name="adj" fmla="val 155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0DE854F-3BFE-4664-B708-7EC41FDEE3E4}"/>
              </a:ext>
            </a:extLst>
          </p:cNvPr>
          <p:cNvSpPr/>
          <p:nvPr/>
        </p:nvSpPr>
        <p:spPr>
          <a:xfrm>
            <a:off x="700890" y="2810238"/>
            <a:ext cx="938948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1500" kern="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출연동의</a:t>
            </a:r>
            <a:endParaRPr lang="en-US" altLang="ko-KR" sz="1500" kern="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C65DAD6-C6E8-480B-B1F2-D2AF67C102EF}"/>
              </a:ext>
            </a:extLst>
          </p:cNvPr>
          <p:cNvSpPr/>
          <p:nvPr/>
        </p:nvSpPr>
        <p:spPr>
          <a:xfrm>
            <a:off x="756421" y="3293933"/>
            <a:ext cx="360000" cy="360000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39E2C66-D307-4E65-9F75-EDCADFF9C8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3" t="15649" r="26933" b="44155"/>
          <a:stretch/>
        </p:blipFill>
        <p:spPr>
          <a:xfrm>
            <a:off x="778760" y="3313933"/>
            <a:ext cx="315322" cy="316710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FFB9D55-25A4-41B6-9BDA-4583A5C24567}"/>
              </a:ext>
            </a:extLst>
          </p:cNvPr>
          <p:cNvSpPr/>
          <p:nvPr/>
        </p:nvSpPr>
        <p:spPr>
          <a:xfrm>
            <a:off x="1212397" y="3293933"/>
            <a:ext cx="360000" cy="360000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DCAC837-DABD-4B9F-8DAA-B99750744D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4" t="17604" r="1241" b="38790"/>
          <a:stretch/>
        </p:blipFill>
        <p:spPr>
          <a:xfrm>
            <a:off x="1228829" y="3283495"/>
            <a:ext cx="210140" cy="337599"/>
          </a:xfrm>
          <a:prstGeom prst="rect">
            <a:avLst/>
          </a:prstGeom>
        </p:spPr>
      </p:pic>
      <p:sp>
        <p:nvSpPr>
          <p:cNvPr id="69" name="곱하기 기호 68">
            <a:extLst>
              <a:ext uri="{FF2B5EF4-FFF2-40B4-BE49-F238E27FC236}">
                <a16:creationId xmlns:a16="http://schemas.microsoft.com/office/drawing/2014/main" id="{9D322699-24BC-4030-8443-2DC54E96E7D5}"/>
              </a:ext>
            </a:extLst>
          </p:cNvPr>
          <p:cNvSpPr/>
          <p:nvPr/>
        </p:nvSpPr>
        <p:spPr>
          <a:xfrm>
            <a:off x="1011059" y="3297008"/>
            <a:ext cx="102848" cy="102848"/>
          </a:xfrm>
          <a:prstGeom prst="mathMultiply">
            <a:avLst>
              <a:gd name="adj1" fmla="val 13179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곱하기 기호 69">
            <a:extLst>
              <a:ext uri="{FF2B5EF4-FFF2-40B4-BE49-F238E27FC236}">
                <a16:creationId xmlns:a16="http://schemas.microsoft.com/office/drawing/2014/main" id="{1EAB50E0-69C8-4217-A053-06B4850CE9CF}"/>
              </a:ext>
            </a:extLst>
          </p:cNvPr>
          <p:cNvSpPr/>
          <p:nvPr/>
        </p:nvSpPr>
        <p:spPr>
          <a:xfrm>
            <a:off x="1470804" y="3297008"/>
            <a:ext cx="102848" cy="102848"/>
          </a:xfrm>
          <a:prstGeom prst="mathMultiply">
            <a:avLst>
              <a:gd name="adj1" fmla="val 13179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3049715-1631-41C4-B2A1-E0DD208E64DC}"/>
              </a:ext>
            </a:extLst>
          </p:cNvPr>
          <p:cNvSpPr/>
          <p:nvPr/>
        </p:nvSpPr>
        <p:spPr>
          <a:xfrm>
            <a:off x="756421" y="3736220"/>
            <a:ext cx="360000" cy="360000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더하기 기호 71">
            <a:extLst>
              <a:ext uri="{FF2B5EF4-FFF2-40B4-BE49-F238E27FC236}">
                <a16:creationId xmlns:a16="http://schemas.microsoft.com/office/drawing/2014/main" id="{7E0B9186-851C-4208-B4F0-1AFAD7C32572}"/>
              </a:ext>
            </a:extLst>
          </p:cNvPr>
          <p:cNvSpPr/>
          <p:nvPr/>
        </p:nvSpPr>
        <p:spPr>
          <a:xfrm>
            <a:off x="826204" y="3801687"/>
            <a:ext cx="217210" cy="217210"/>
          </a:xfrm>
          <a:prstGeom prst="mathPlus">
            <a:avLst>
              <a:gd name="adj1" fmla="val 8194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49F5CA6-3D63-43BA-870E-1E0CD3787DB6}"/>
              </a:ext>
            </a:extLst>
          </p:cNvPr>
          <p:cNvSpPr/>
          <p:nvPr/>
        </p:nvSpPr>
        <p:spPr>
          <a:xfrm>
            <a:off x="6559428" y="2648906"/>
            <a:ext cx="5085804" cy="3260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AC218B-471E-48AA-8089-BFCEDEEA70A4}"/>
              </a:ext>
            </a:extLst>
          </p:cNvPr>
          <p:cNvSpPr/>
          <p:nvPr/>
        </p:nvSpPr>
        <p:spPr>
          <a:xfrm>
            <a:off x="6559427" y="2640602"/>
            <a:ext cx="5085804" cy="224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51FCD7-904E-48E5-90C8-2849A2AAEF8D}"/>
              </a:ext>
            </a:extLst>
          </p:cNvPr>
          <p:cNvSpPr/>
          <p:nvPr/>
        </p:nvSpPr>
        <p:spPr>
          <a:xfrm>
            <a:off x="6559427" y="2875335"/>
            <a:ext cx="5085804" cy="224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C8BDEC6-93BC-4005-A124-7BB3C4052913}"/>
              </a:ext>
            </a:extLst>
          </p:cNvPr>
          <p:cNvSpPr/>
          <p:nvPr/>
        </p:nvSpPr>
        <p:spPr>
          <a:xfrm>
            <a:off x="6720060" y="2648906"/>
            <a:ext cx="536774" cy="2603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A69143BE-CDAA-4692-A8D6-8B7B7701E9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4" r="10622" b="3694"/>
          <a:stretch/>
        </p:blipFill>
        <p:spPr>
          <a:xfrm>
            <a:off x="6565420" y="2862686"/>
            <a:ext cx="4438139" cy="267499"/>
          </a:xfrm>
          <a:prstGeom prst="rect">
            <a:avLst/>
          </a:prstGeom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35A162E-D486-452C-B6F7-158CD46D996D}"/>
              </a:ext>
            </a:extLst>
          </p:cNvPr>
          <p:cNvSpPr/>
          <p:nvPr/>
        </p:nvSpPr>
        <p:spPr>
          <a:xfrm>
            <a:off x="7421243" y="3139055"/>
            <a:ext cx="3245113" cy="2586366"/>
          </a:xfrm>
          <a:prstGeom prst="roundRect">
            <a:avLst>
              <a:gd name="adj" fmla="val 155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3D375C8-3B52-4F7E-84F7-E515F1CF6CCB}"/>
              </a:ext>
            </a:extLst>
          </p:cNvPr>
          <p:cNvGrpSpPr/>
          <p:nvPr/>
        </p:nvGrpSpPr>
        <p:grpSpPr>
          <a:xfrm>
            <a:off x="7169942" y="3278966"/>
            <a:ext cx="3864773" cy="2420096"/>
            <a:chOff x="727233" y="2423137"/>
            <a:chExt cx="5153265" cy="2669667"/>
          </a:xfrm>
        </p:grpSpPr>
        <p:pic>
          <p:nvPicPr>
            <p:cNvPr id="80" name="그림 79" descr="그리기이(가) 표시된 사진&#10;&#10;자동 생성된 설명">
              <a:extLst>
                <a:ext uri="{FF2B5EF4-FFF2-40B4-BE49-F238E27FC236}">
                  <a16:creationId xmlns:a16="http://schemas.microsoft.com/office/drawing/2014/main" id="{C3412126-42DD-4E8E-9FEC-AFE6F3174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20" b="21308"/>
            <a:stretch/>
          </p:blipFill>
          <p:spPr>
            <a:xfrm>
              <a:off x="727233" y="2423137"/>
              <a:ext cx="5153265" cy="2669667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22215536-A7E8-400B-8FC3-0D11B4989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89"/>
            <a:stretch/>
          </p:blipFill>
          <p:spPr>
            <a:xfrm>
              <a:off x="2067652" y="3136109"/>
              <a:ext cx="2441134" cy="1894886"/>
            </a:xfrm>
            <a:prstGeom prst="rect">
              <a:avLst/>
            </a:prstGeom>
          </p:spPr>
        </p:pic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A45DC7D-75C4-47A1-A53B-317D7E399479}"/>
                </a:ext>
              </a:extLst>
            </p:cNvPr>
            <p:cNvSpPr/>
            <p:nvPr/>
          </p:nvSpPr>
          <p:spPr>
            <a:xfrm>
              <a:off x="2727863" y="3253993"/>
              <a:ext cx="1152003" cy="1126313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B953164-F97E-4DDA-90B9-DDE698862015}"/>
                </a:ext>
              </a:extLst>
            </p:cNvPr>
            <p:cNvSpPr/>
            <p:nvPr/>
          </p:nvSpPr>
          <p:spPr>
            <a:xfrm>
              <a:off x="3627486" y="3580157"/>
              <a:ext cx="843563" cy="890132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29B4146-8B7C-4CE6-AAD8-6338FE296094}"/>
                </a:ext>
              </a:extLst>
            </p:cNvPr>
            <p:cNvSpPr/>
            <p:nvPr/>
          </p:nvSpPr>
          <p:spPr>
            <a:xfrm>
              <a:off x="2104809" y="3581692"/>
              <a:ext cx="843562" cy="890132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9E8B135-9C63-40F6-8988-49867D7C15AF}"/>
              </a:ext>
            </a:extLst>
          </p:cNvPr>
          <p:cNvCxnSpPr>
            <a:cxnSpLocks/>
          </p:cNvCxnSpPr>
          <p:nvPr/>
        </p:nvCxnSpPr>
        <p:spPr>
          <a:xfrm>
            <a:off x="7617048" y="5394506"/>
            <a:ext cx="3174371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62922A1-6789-4458-A351-B55EFCE13140}"/>
              </a:ext>
            </a:extLst>
          </p:cNvPr>
          <p:cNvCxnSpPr>
            <a:cxnSpLocks/>
          </p:cNvCxnSpPr>
          <p:nvPr/>
        </p:nvCxnSpPr>
        <p:spPr>
          <a:xfrm>
            <a:off x="7483935" y="5394506"/>
            <a:ext cx="2490514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D234-8540-43BD-901B-B7A8D2F65C35}"/>
              </a:ext>
            </a:extLst>
          </p:cNvPr>
          <p:cNvGrpSpPr/>
          <p:nvPr/>
        </p:nvGrpSpPr>
        <p:grpSpPr>
          <a:xfrm>
            <a:off x="7475310" y="5457124"/>
            <a:ext cx="322917" cy="154587"/>
            <a:chOff x="518685" y="5627247"/>
            <a:chExt cx="415910" cy="175612"/>
          </a:xfrm>
        </p:grpSpPr>
        <p:sp>
          <p:nvSpPr>
            <p:cNvPr id="88" name="이등변 삼각형 87">
              <a:extLst>
                <a:ext uri="{FF2B5EF4-FFF2-40B4-BE49-F238E27FC236}">
                  <a16:creationId xmlns:a16="http://schemas.microsoft.com/office/drawing/2014/main" id="{40486764-42B8-410D-9991-AC9C38275B34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16">
              <a:extLst>
                <a:ext uri="{FF2B5EF4-FFF2-40B4-BE49-F238E27FC236}">
                  <a16:creationId xmlns:a16="http://schemas.microsoft.com/office/drawing/2014/main" id="{0D75CD94-3750-49A8-854C-A242E2549E8C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17">
              <a:extLst>
                <a:ext uri="{FF2B5EF4-FFF2-40B4-BE49-F238E27FC236}">
                  <a16:creationId xmlns:a16="http://schemas.microsoft.com/office/drawing/2014/main" id="{5A4003B6-BB91-4752-8E09-7A9AA8856BE3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모서리가 둥근 직사각형 18">
              <a:extLst>
                <a:ext uri="{FF2B5EF4-FFF2-40B4-BE49-F238E27FC236}">
                  <a16:creationId xmlns:a16="http://schemas.microsoft.com/office/drawing/2014/main" id="{8CD65AB9-8AEF-48A5-AF4F-236A28096D76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사각형: 둥근 모서리 72">
            <a:extLst>
              <a:ext uri="{FF2B5EF4-FFF2-40B4-BE49-F238E27FC236}">
                <a16:creationId xmlns:a16="http://schemas.microsoft.com/office/drawing/2014/main" id="{896E3D0E-A865-4945-910C-DE848F540D81}"/>
              </a:ext>
            </a:extLst>
          </p:cNvPr>
          <p:cNvSpPr/>
          <p:nvPr/>
        </p:nvSpPr>
        <p:spPr>
          <a:xfrm>
            <a:off x="1320629" y="2037588"/>
            <a:ext cx="3460299" cy="449798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kern="0" dirty="0" err="1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활영자</a:t>
            </a:r>
            <a:r>
              <a:rPr lang="ko-KR" altLang="en-US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| LCD screen display</a:t>
            </a:r>
            <a:endParaRPr lang="en-US" altLang="ko-KR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3" name="사각형: 둥근 모서리 72">
            <a:extLst>
              <a:ext uri="{FF2B5EF4-FFF2-40B4-BE49-F238E27FC236}">
                <a16:creationId xmlns:a16="http://schemas.microsoft.com/office/drawing/2014/main" id="{C608809B-6F9C-4EB8-A882-B4F68CBC89DF}"/>
              </a:ext>
            </a:extLst>
          </p:cNvPr>
          <p:cNvSpPr/>
          <p:nvPr/>
        </p:nvSpPr>
        <p:spPr>
          <a:xfrm>
            <a:off x="7360444" y="2037588"/>
            <a:ext cx="3460299" cy="449798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시청자 </a:t>
            </a:r>
            <a:r>
              <a:rPr lang="en-US" altLang="ko-KR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| WEB </a:t>
            </a:r>
            <a:r>
              <a:rPr lang="ko-KR" altLang="en-US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방송 송출화면</a:t>
            </a:r>
            <a:endParaRPr lang="en-US" altLang="ko-KR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4" name="사각형: 둥근 모서리 72">
            <a:extLst>
              <a:ext uri="{FF2B5EF4-FFF2-40B4-BE49-F238E27FC236}">
                <a16:creationId xmlns:a16="http://schemas.microsoft.com/office/drawing/2014/main" id="{9BE3D30D-8B5F-4AF5-98A6-380D4D7F1232}"/>
              </a:ext>
            </a:extLst>
          </p:cNvPr>
          <p:cNvSpPr/>
          <p:nvPr/>
        </p:nvSpPr>
        <p:spPr>
          <a:xfrm>
            <a:off x="-206192" y="5960620"/>
            <a:ext cx="3460299" cy="449798"/>
          </a:xfrm>
          <a:prstGeom prst="roundRect">
            <a:avLst>
              <a:gd name="adj" fmla="val 4874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i="1" kern="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* </a:t>
            </a:r>
            <a:r>
              <a:rPr lang="ko-KR" altLang="en-US" i="1" kern="0" dirty="0" err="1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활영자</a:t>
            </a:r>
            <a:r>
              <a:rPr lang="en-US" altLang="ko-KR" i="1" kern="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WEB </a:t>
            </a:r>
            <a:r>
              <a:rPr lang="ko-KR" altLang="en-US" i="1" kern="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개발 시</a:t>
            </a:r>
            <a:endParaRPr lang="en-US" altLang="ko-KR" i="1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78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094B45-A979-42AC-AA6F-3144891C0150}"/>
              </a:ext>
            </a:extLst>
          </p:cNvPr>
          <p:cNvCxnSpPr>
            <a:cxnSpLocks/>
          </p:cNvCxnSpPr>
          <p:nvPr/>
        </p:nvCxnSpPr>
        <p:spPr>
          <a:xfrm>
            <a:off x="321875" y="6370088"/>
            <a:ext cx="11667744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EA50E0-C14A-4D39-9722-16700C5E3E54}"/>
              </a:ext>
            </a:extLst>
          </p:cNvPr>
          <p:cNvCxnSpPr>
            <a:cxnSpLocks/>
          </p:cNvCxnSpPr>
          <p:nvPr/>
        </p:nvCxnSpPr>
        <p:spPr>
          <a:xfrm>
            <a:off x="321875" y="6370088"/>
            <a:ext cx="100241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0A824F-C444-48C7-AAF0-C20B294E0FC9}"/>
              </a:ext>
            </a:extLst>
          </p:cNvPr>
          <p:cNvGrpSpPr/>
          <p:nvPr/>
        </p:nvGrpSpPr>
        <p:grpSpPr>
          <a:xfrm>
            <a:off x="325883" y="6490054"/>
            <a:ext cx="96233" cy="180000"/>
            <a:chOff x="518685" y="5639934"/>
            <a:chExt cx="96233" cy="151409"/>
          </a:xfrm>
        </p:grpSpPr>
        <p:sp>
          <p:nvSpPr>
            <p:cNvPr id="7" name="모서리가 둥근 직사각형 17">
              <a:extLst>
                <a:ext uri="{FF2B5EF4-FFF2-40B4-BE49-F238E27FC236}">
                  <a16:creationId xmlns:a16="http://schemas.microsoft.com/office/drawing/2014/main" id="{BF763C26-E063-4AD0-A122-D73031F0AB27}"/>
                </a:ext>
              </a:extLst>
            </p:cNvPr>
            <p:cNvSpPr/>
            <p:nvPr/>
          </p:nvSpPr>
          <p:spPr>
            <a:xfrm>
              <a:off x="518685" y="5639953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18">
              <a:extLst>
                <a:ext uri="{FF2B5EF4-FFF2-40B4-BE49-F238E27FC236}">
                  <a16:creationId xmlns:a16="http://schemas.microsoft.com/office/drawing/2014/main" id="{5A23ACAD-D81B-4CEE-AA26-3DDCB6A14EE0}"/>
                </a:ext>
              </a:extLst>
            </p:cNvPr>
            <p:cNvSpPr/>
            <p:nvPr/>
          </p:nvSpPr>
          <p:spPr>
            <a:xfrm>
              <a:off x="578918" y="5639934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6F631EE-B400-4356-A7F1-A126D51F3C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27422"/>
          <a:stretch/>
        </p:blipFill>
        <p:spPr>
          <a:xfrm>
            <a:off x="11401076" y="6485168"/>
            <a:ext cx="302877" cy="1905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7A9B53-6B28-4E92-BA8E-24835B0B02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619" y="6491423"/>
            <a:ext cx="180000" cy="1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CFD8DD-ADFB-4F2F-BA7A-E5446AF55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46" y="6489346"/>
            <a:ext cx="189788" cy="1897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23F582-51BF-4786-A0D3-C5F00EAA20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72" y="6473684"/>
            <a:ext cx="216000" cy="216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FE5EBB-6570-4563-A52C-177912ECB58F}"/>
              </a:ext>
            </a:extLst>
          </p:cNvPr>
          <p:cNvGrpSpPr/>
          <p:nvPr/>
        </p:nvGrpSpPr>
        <p:grpSpPr>
          <a:xfrm>
            <a:off x="564806" y="6489346"/>
            <a:ext cx="185629" cy="180000"/>
            <a:chOff x="778287" y="5634793"/>
            <a:chExt cx="153728" cy="15139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F9C1740-0524-49F9-B510-DD720D074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7" y="5643060"/>
              <a:ext cx="141915" cy="141915"/>
            </a:xfrm>
            <a:prstGeom prst="rect">
              <a:avLst/>
            </a:prstGeom>
          </p:spPr>
        </p:pic>
        <p:sp>
          <p:nvSpPr>
            <p:cNvPr id="15" name="모서리가 둥근 직사각형 18">
              <a:extLst>
                <a:ext uri="{FF2B5EF4-FFF2-40B4-BE49-F238E27FC236}">
                  <a16:creationId xmlns:a16="http://schemas.microsoft.com/office/drawing/2014/main" id="{C080DFF0-1720-4766-9F81-E07A12A7D123}"/>
                </a:ext>
              </a:extLst>
            </p:cNvPr>
            <p:cNvSpPr/>
            <p:nvPr/>
          </p:nvSpPr>
          <p:spPr>
            <a:xfrm>
              <a:off x="902202" y="5634793"/>
              <a:ext cx="29813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3B2D52-8EED-44D4-B902-E049AF5752DA}"/>
              </a:ext>
            </a:extLst>
          </p:cNvPr>
          <p:cNvSpPr txBox="1"/>
          <p:nvPr/>
        </p:nvSpPr>
        <p:spPr>
          <a:xfrm>
            <a:off x="1152070" y="6416820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DCDC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00:30 / 15:00</a:t>
            </a:r>
            <a:endParaRPr lang="ko-KR" altLang="en-US" sz="1400" dirty="0">
              <a:solidFill>
                <a:srgbClr val="CDCDC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9" name="모서리가 둥근 직사각형 4">
            <a:extLst>
              <a:ext uri="{FF2B5EF4-FFF2-40B4-BE49-F238E27FC236}">
                <a16:creationId xmlns:a16="http://schemas.microsoft.com/office/drawing/2014/main" id="{12B8917A-41A9-4254-92BF-E96F2F5C2CD4}"/>
              </a:ext>
            </a:extLst>
          </p:cNvPr>
          <p:cNvSpPr/>
          <p:nvPr/>
        </p:nvSpPr>
        <p:spPr>
          <a:xfrm>
            <a:off x="1219402" y="2612216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0" name="모서리가 둥근 직사각형 4">
            <a:extLst>
              <a:ext uri="{FF2B5EF4-FFF2-40B4-BE49-F238E27FC236}">
                <a16:creationId xmlns:a16="http://schemas.microsoft.com/office/drawing/2014/main" id="{477EF298-ADF1-4D37-961C-9085BDC56533}"/>
              </a:ext>
            </a:extLst>
          </p:cNvPr>
          <p:cNvSpPr/>
          <p:nvPr/>
        </p:nvSpPr>
        <p:spPr>
          <a:xfrm>
            <a:off x="1219402" y="3347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02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1" name="모서리가 둥근 직사각형 4">
            <a:extLst>
              <a:ext uri="{FF2B5EF4-FFF2-40B4-BE49-F238E27FC236}">
                <a16:creationId xmlns:a16="http://schemas.microsoft.com/office/drawing/2014/main" id="{6F9FE984-44D5-4E18-90E0-1A66739EFD2B}"/>
              </a:ext>
            </a:extLst>
          </p:cNvPr>
          <p:cNvSpPr/>
          <p:nvPr/>
        </p:nvSpPr>
        <p:spPr>
          <a:xfrm>
            <a:off x="1219402" y="4083208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03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79C69395-7C79-4AD8-9CB9-5E84B6A1C22F}"/>
              </a:ext>
            </a:extLst>
          </p:cNvPr>
          <p:cNvSpPr/>
          <p:nvPr/>
        </p:nvSpPr>
        <p:spPr>
          <a:xfrm>
            <a:off x="4388271" y="2612216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04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A734F673-D677-4C51-BA50-3566BBAEC39A}"/>
              </a:ext>
            </a:extLst>
          </p:cNvPr>
          <p:cNvSpPr/>
          <p:nvPr/>
        </p:nvSpPr>
        <p:spPr>
          <a:xfrm>
            <a:off x="4388271" y="3347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05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FE234A1B-991D-4A9E-9C65-D1960D105DED}"/>
              </a:ext>
            </a:extLst>
          </p:cNvPr>
          <p:cNvSpPr/>
          <p:nvPr/>
        </p:nvSpPr>
        <p:spPr>
          <a:xfrm rot="13500000">
            <a:off x="292079" y="161987"/>
            <a:ext cx="214741" cy="214741"/>
          </a:xfrm>
          <a:prstGeom prst="halfFrame">
            <a:avLst>
              <a:gd name="adj1" fmla="val 23801"/>
              <a:gd name="adj2" fmla="val 258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4DAF27-D844-4778-ABE1-0E618FD0B61B}"/>
              </a:ext>
            </a:extLst>
          </p:cNvPr>
          <p:cNvSpPr txBox="1"/>
          <p:nvPr/>
        </p:nvSpPr>
        <p:spPr>
          <a:xfrm>
            <a:off x="650488" y="160017"/>
            <a:ext cx="1206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프라이버시 보호를 위한 인물인식 기반 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AI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와 이를 활용한 실시간 영상 처리 방안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FE5FA1-7C15-47CC-B620-12290338CCF7}"/>
              </a:ext>
            </a:extLst>
          </p:cNvPr>
          <p:cNvSpPr txBox="1"/>
          <p:nvPr/>
        </p:nvSpPr>
        <p:spPr>
          <a:xfrm>
            <a:off x="2316232" y="2363381"/>
            <a:ext cx="1636987" cy="2197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제안배경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kern="0" dirty="0" err="1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CAMo</a:t>
            </a:r>
            <a:r>
              <a:rPr lang="en-US" altLang="ko-KR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소개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현황 분석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36" name="모서리가 둥근 직사각형 4">
            <a:extLst>
              <a:ext uri="{FF2B5EF4-FFF2-40B4-BE49-F238E27FC236}">
                <a16:creationId xmlns:a16="http://schemas.microsoft.com/office/drawing/2014/main" id="{1380A779-A1C0-49D6-984F-F1F5D614168E}"/>
              </a:ext>
            </a:extLst>
          </p:cNvPr>
          <p:cNvSpPr/>
          <p:nvPr/>
        </p:nvSpPr>
        <p:spPr>
          <a:xfrm>
            <a:off x="4388271" y="4083208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06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37" name="모서리가 둥근 직사각형 4">
            <a:extLst>
              <a:ext uri="{FF2B5EF4-FFF2-40B4-BE49-F238E27FC236}">
                <a16:creationId xmlns:a16="http://schemas.microsoft.com/office/drawing/2014/main" id="{0CF46BE2-C268-4E05-9230-7351AB3AF7BE}"/>
              </a:ext>
            </a:extLst>
          </p:cNvPr>
          <p:cNvSpPr/>
          <p:nvPr/>
        </p:nvSpPr>
        <p:spPr>
          <a:xfrm>
            <a:off x="4388271" y="4818704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07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B57F82-2D15-454A-8F16-DD4E2B9A106E}"/>
              </a:ext>
            </a:extLst>
          </p:cNvPr>
          <p:cNvSpPr txBox="1"/>
          <p:nvPr/>
        </p:nvSpPr>
        <p:spPr>
          <a:xfrm>
            <a:off x="5268404" y="2363380"/>
            <a:ext cx="2892138" cy="293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프로젝트 정의 및 소개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기능 설명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프로토타입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보안요구사항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D74B6A-30ED-4EA5-8B4A-0C4696CDDC1D}"/>
              </a:ext>
            </a:extLst>
          </p:cNvPr>
          <p:cNvSpPr txBox="1"/>
          <p:nvPr/>
        </p:nvSpPr>
        <p:spPr>
          <a:xfrm>
            <a:off x="9229332" y="2355440"/>
            <a:ext cx="2121093" cy="293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실현가능성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향후 목표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결론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참고</a:t>
            </a:r>
            <a:r>
              <a:rPr lang="en-US" altLang="ko-KR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[</a:t>
            </a: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추가 자료</a:t>
            </a:r>
            <a:r>
              <a:rPr lang="en-US" altLang="ko-KR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]</a:t>
            </a:r>
          </a:p>
        </p:txBody>
      </p:sp>
      <p:sp>
        <p:nvSpPr>
          <p:cNvPr id="43" name="모서리가 둥근 직사각형 4">
            <a:extLst>
              <a:ext uri="{FF2B5EF4-FFF2-40B4-BE49-F238E27FC236}">
                <a16:creationId xmlns:a16="http://schemas.microsoft.com/office/drawing/2014/main" id="{69062D5F-7BB4-4039-896B-408495014859}"/>
              </a:ext>
            </a:extLst>
          </p:cNvPr>
          <p:cNvSpPr/>
          <p:nvPr/>
        </p:nvSpPr>
        <p:spPr>
          <a:xfrm>
            <a:off x="8450326" y="2616336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08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4" name="모서리가 둥근 직사각형 4">
            <a:extLst>
              <a:ext uri="{FF2B5EF4-FFF2-40B4-BE49-F238E27FC236}">
                <a16:creationId xmlns:a16="http://schemas.microsoft.com/office/drawing/2014/main" id="{CA5AEFD1-6A7E-4FCB-A91E-3B5D6BDB94FC}"/>
              </a:ext>
            </a:extLst>
          </p:cNvPr>
          <p:cNvSpPr/>
          <p:nvPr/>
        </p:nvSpPr>
        <p:spPr>
          <a:xfrm>
            <a:off x="8437273" y="4083208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10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2AEA2-E438-4D29-86FB-99E9D873A1AD}"/>
              </a:ext>
            </a:extLst>
          </p:cNvPr>
          <p:cNvSpPr txBox="1"/>
          <p:nvPr/>
        </p:nvSpPr>
        <p:spPr>
          <a:xfrm>
            <a:off x="1952991" y="1198780"/>
            <a:ext cx="72648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서론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11477B-B7AF-418E-A8CE-33286BABBCA9}"/>
              </a:ext>
            </a:extLst>
          </p:cNvPr>
          <p:cNvSpPr txBox="1"/>
          <p:nvPr/>
        </p:nvSpPr>
        <p:spPr>
          <a:xfrm>
            <a:off x="5409541" y="1198780"/>
            <a:ext cx="72648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본론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D3A627-1E5F-40F3-A45B-F4DD2C5C2C74}"/>
              </a:ext>
            </a:extLst>
          </p:cNvPr>
          <p:cNvSpPr txBox="1"/>
          <p:nvPr/>
        </p:nvSpPr>
        <p:spPr>
          <a:xfrm>
            <a:off x="8866091" y="1198780"/>
            <a:ext cx="72648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결론</a:t>
            </a:r>
            <a:endParaRPr lang="en-US" altLang="ko-KR" sz="24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35" name="모서리가 둥근 직사각형 4">
            <a:extLst>
              <a:ext uri="{FF2B5EF4-FFF2-40B4-BE49-F238E27FC236}">
                <a16:creationId xmlns:a16="http://schemas.microsoft.com/office/drawing/2014/main" id="{EC0F0E43-EA27-4740-9EB8-1FFD3E0464BC}"/>
              </a:ext>
            </a:extLst>
          </p:cNvPr>
          <p:cNvSpPr/>
          <p:nvPr/>
        </p:nvSpPr>
        <p:spPr>
          <a:xfrm>
            <a:off x="8455253" y="3349747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09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39" name="모서리가 둥근 직사각형 4">
            <a:extLst>
              <a:ext uri="{FF2B5EF4-FFF2-40B4-BE49-F238E27FC236}">
                <a16:creationId xmlns:a16="http://schemas.microsoft.com/office/drawing/2014/main" id="{5F570A28-6F97-4E60-A4AD-3CF5E0105D2C}"/>
              </a:ext>
            </a:extLst>
          </p:cNvPr>
          <p:cNvSpPr/>
          <p:nvPr/>
        </p:nvSpPr>
        <p:spPr>
          <a:xfrm>
            <a:off x="8437273" y="4816619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10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16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85140E-AF88-4F2F-B17F-CFF6F1B9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57" y="1594844"/>
            <a:ext cx="8678486" cy="507753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FFCE7B-1FE2-4476-BABF-875AF4410FD5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0F43BDB-5270-470F-A266-68420732A85A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06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F4DDC-AEEA-49CF-97D9-8D65436A6A66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A69246F-4E51-4004-8CEE-88421779D93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9">
              <a:extLst>
                <a:ext uri="{FF2B5EF4-FFF2-40B4-BE49-F238E27FC236}">
                  <a16:creationId xmlns:a16="http://schemas.microsoft.com/office/drawing/2014/main" id="{8308B9AF-08CE-4ECA-A503-26C2A69506A4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10">
              <a:extLst>
                <a:ext uri="{FF2B5EF4-FFF2-40B4-BE49-F238E27FC236}">
                  <a16:creationId xmlns:a16="http://schemas.microsoft.com/office/drawing/2014/main" id="{2281EF7A-D1F2-4AEA-8E66-466A4B7FFBC0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11">
              <a:extLst>
                <a:ext uri="{FF2B5EF4-FFF2-40B4-BE49-F238E27FC236}">
                  <a16:creationId xmlns:a16="http://schemas.microsoft.com/office/drawing/2014/main" id="{AE45E640-7BD8-4FBF-AC0A-2F8614BDF06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F18DD2-593D-4031-BC1F-264C34737415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A499F-3B9E-486E-A459-F23475E9B4A3}"/>
              </a:ext>
            </a:extLst>
          </p:cNvPr>
          <p:cNvSpPr txBox="1"/>
          <p:nvPr/>
        </p:nvSpPr>
        <p:spPr>
          <a:xfrm>
            <a:off x="1152525" y="7295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프로토타입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–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사용 함수 및 모듈 등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B7AF6A-1706-4891-94FD-8B7D0FDAFAF0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E0F8970F-9407-4EC6-A77F-45F0A851D470}"/>
              </a:ext>
            </a:extLst>
          </p:cNvPr>
          <p:cNvSpPr/>
          <p:nvPr/>
        </p:nvSpPr>
        <p:spPr>
          <a:xfrm>
            <a:off x="5721106" y="1902621"/>
            <a:ext cx="4081462" cy="539903"/>
          </a:xfrm>
          <a:prstGeom prst="borderCallout2">
            <a:avLst>
              <a:gd name="adj1" fmla="val 52084"/>
              <a:gd name="adj2" fmla="val 981"/>
              <a:gd name="adj3" fmla="val -6825"/>
              <a:gd name="adj4" fmla="val -13598"/>
              <a:gd name="adj5" fmla="val -5178"/>
              <a:gd name="adj6" fmla="val -533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얼굴의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특징점을 추출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저장된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데이터베이스 내 자료와 비교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해 신원을 확인하는 기술</a:t>
            </a:r>
          </a:p>
        </p:txBody>
      </p:sp>
      <p:sp>
        <p:nvSpPr>
          <p:cNvPr id="37" name="설명선: 굽은 선 36">
            <a:extLst>
              <a:ext uri="{FF2B5EF4-FFF2-40B4-BE49-F238E27FC236}">
                <a16:creationId xmlns:a16="http://schemas.microsoft.com/office/drawing/2014/main" id="{D95D922A-02C4-4054-BB3B-A611738CBAB5}"/>
              </a:ext>
            </a:extLst>
          </p:cNvPr>
          <p:cNvSpPr/>
          <p:nvPr/>
        </p:nvSpPr>
        <p:spPr>
          <a:xfrm>
            <a:off x="5340415" y="2567860"/>
            <a:ext cx="5439809" cy="539902"/>
          </a:xfrm>
          <a:prstGeom prst="borderCallout2">
            <a:avLst>
              <a:gd name="adj1" fmla="val 56415"/>
              <a:gd name="adj2" fmla="val 1252"/>
              <a:gd name="adj3" fmla="val 23958"/>
              <a:gd name="adj4" fmla="val -14257"/>
              <a:gd name="adj5" fmla="val -89914"/>
              <a:gd name="adj6" fmla="val -238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이미지의 크기를 다양하게 변경해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face detection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 활용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이미지의 크기가 작아질수록 박스가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윤곽선 특징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탐지율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 및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강한 특징 확인 가능성 증가</a:t>
            </a:r>
          </a:p>
        </p:txBody>
      </p:sp>
      <p:sp>
        <p:nvSpPr>
          <p:cNvPr id="40" name="설명선: 굽은 선 39">
            <a:extLst>
              <a:ext uri="{FF2B5EF4-FFF2-40B4-BE49-F238E27FC236}">
                <a16:creationId xmlns:a16="http://schemas.microsoft.com/office/drawing/2014/main" id="{60549C3C-5CED-456F-B5B8-257A5D907009}"/>
              </a:ext>
            </a:extLst>
          </p:cNvPr>
          <p:cNvSpPr/>
          <p:nvPr/>
        </p:nvSpPr>
        <p:spPr>
          <a:xfrm>
            <a:off x="7761837" y="4679891"/>
            <a:ext cx="4223334" cy="520759"/>
          </a:xfrm>
          <a:prstGeom prst="borderCallout2">
            <a:avLst>
              <a:gd name="adj1" fmla="val 41711"/>
              <a:gd name="adj2" fmla="val 792"/>
              <a:gd name="adj3" fmla="val 12479"/>
              <a:gd name="adj4" fmla="val -26526"/>
              <a:gd name="adj5" fmla="val -16230"/>
              <a:gd name="adj6" fmla="val -5144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Keras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에서 레이어들을 구성하는 방법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으로 사용되는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핵심적인 자료구조형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모델을 사용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* </a:t>
            </a:r>
            <a:r>
              <a:rPr lang="ko-KR" alt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가장 기본적인 형태는 선형 모델</a:t>
            </a:r>
            <a:endParaRPr lang="ko-KR" altLang="en-US" sz="1200" i="1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2" name="설명선: 굽은 선 41">
            <a:extLst>
              <a:ext uri="{FF2B5EF4-FFF2-40B4-BE49-F238E27FC236}">
                <a16:creationId xmlns:a16="http://schemas.microsoft.com/office/drawing/2014/main" id="{1D7535FF-6069-4B88-9138-C32A0B6488B3}"/>
              </a:ext>
            </a:extLst>
          </p:cNvPr>
          <p:cNvSpPr/>
          <p:nvPr/>
        </p:nvSpPr>
        <p:spPr>
          <a:xfrm>
            <a:off x="6735407" y="3780322"/>
            <a:ext cx="4158079" cy="452491"/>
          </a:xfrm>
          <a:prstGeom prst="borderCallout2">
            <a:avLst>
              <a:gd name="adj1" fmla="val 21453"/>
              <a:gd name="adj2" fmla="val 4454"/>
              <a:gd name="adj3" fmla="val 58600"/>
              <a:gd name="adj4" fmla="val -20637"/>
              <a:gd name="adj5" fmla="val 94288"/>
              <a:gd name="adj6" fmla="val -4266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CAMo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에서는 얼굴을 구분하기 위해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VGG face model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을 사용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이를 위해서 다양한 모듈들을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import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3" name="설명선: 굽은 선 22">
            <a:extLst>
              <a:ext uri="{FF2B5EF4-FFF2-40B4-BE49-F238E27FC236}">
                <a16:creationId xmlns:a16="http://schemas.microsoft.com/office/drawing/2014/main" id="{D15E3692-3055-4A5D-A3D2-45BE8ECDA2D7}"/>
              </a:ext>
            </a:extLst>
          </p:cNvPr>
          <p:cNvSpPr/>
          <p:nvPr/>
        </p:nvSpPr>
        <p:spPr>
          <a:xfrm>
            <a:off x="8327411" y="5484022"/>
            <a:ext cx="2219185" cy="452491"/>
          </a:xfrm>
          <a:prstGeom prst="borderCallout2">
            <a:avLst>
              <a:gd name="adj1" fmla="val 58982"/>
              <a:gd name="adj2" fmla="val 2516"/>
              <a:gd name="adj3" fmla="val 45571"/>
              <a:gd name="adj4" fmla="val -17209"/>
              <a:gd name="adj5" fmla="val 6246"/>
              <a:gd name="adj6" fmla="val -3202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5" panose="02020600000000000000" pitchFamily="18" charset="-127"/>
                <a:ea typeface="a고딕15" panose="02020600000000000000" pitchFamily="18" charset="-127"/>
              </a:rPr>
              <a:t>웹 서버 연결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위해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Flask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import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0FBFC75-BB4F-4EF0-9F0A-72770394DE4B}"/>
              </a:ext>
            </a:extLst>
          </p:cNvPr>
          <p:cNvSpPr/>
          <p:nvPr/>
        </p:nvSpPr>
        <p:spPr>
          <a:xfrm>
            <a:off x="3521624" y="1833035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8EF1DC2-9AAF-4729-B451-D90EF745E186}"/>
              </a:ext>
            </a:extLst>
          </p:cNvPr>
          <p:cNvSpPr/>
          <p:nvPr/>
        </p:nvSpPr>
        <p:spPr>
          <a:xfrm>
            <a:off x="3977337" y="2023960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176B365-5DD0-426D-9ABE-9560C3975187}"/>
              </a:ext>
            </a:extLst>
          </p:cNvPr>
          <p:cNvSpPr/>
          <p:nvPr/>
        </p:nvSpPr>
        <p:spPr>
          <a:xfrm>
            <a:off x="4914583" y="4164233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A0A13BE-5230-4AF4-BFE7-4508A39D1E0B}"/>
              </a:ext>
            </a:extLst>
          </p:cNvPr>
          <p:cNvSpPr/>
          <p:nvPr/>
        </p:nvSpPr>
        <p:spPr>
          <a:xfrm>
            <a:off x="5560748" y="4551973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F6CBD35-1168-465E-8420-C266AB4AC482}"/>
              </a:ext>
            </a:extLst>
          </p:cNvPr>
          <p:cNvSpPr/>
          <p:nvPr/>
        </p:nvSpPr>
        <p:spPr>
          <a:xfrm>
            <a:off x="7588209" y="5464742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75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E6ED89-FAE9-4C71-A072-F51C35EAA05D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실시간 스트리밍 촬영 동의 → 사진 촬영 및 얼굴 저장</a:t>
            </a:r>
          </a:p>
        </p:txBody>
      </p:sp>
      <p:pic>
        <p:nvPicPr>
          <p:cNvPr id="10" name="add(수정)">
            <a:hlinkClick r:id="" action="ppaction://media"/>
            <a:extLst>
              <a:ext uri="{FF2B5EF4-FFF2-40B4-BE49-F238E27FC236}">
                <a16:creationId xmlns:a16="http://schemas.microsoft.com/office/drawing/2014/main" id="{12BAC6D1-62F1-40F5-8643-D91582E697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01" end="2896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6927" y="1211541"/>
            <a:ext cx="7878146" cy="4431457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BC8171AA-56D2-4777-A75F-83EBB1B178B3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06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96627B-A999-411A-8E07-A8F1273D90BD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9F7B8C-2D6B-452E-9B67-9D7BCBE42764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47EF8971-2FD5-4C6B-A2A0-260F85063674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69F86657-BA66-441E-B528-2E19C6F8660A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1C4AD623-095A-4C53-B02C-12E285ECB9E2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1">
              <a:extLst>
                <a:ext uri="{FF2B5EF4-FFF2-40B4-BE49-F238E27FC236}">
                  <a16:creationId xmlns:a16="http://schemas.microsoft.com/office/drawing/2014/main" id="{B59A05CE-65E8-44A6-9C5B-CC71B4859E29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6E2BF9-54D9-4C2A-AFF0-ADEEE4C90EC1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FE074-CB0A-4034-9075-92F5315739EF}"/>
              </a:ext>
            </a:extLst>
          </p:cNvPr>
          <p:cNvSpPr txBox="1"/>
          <p:nvPr/>
        </p:nvSpPr>
        <p:spPr>
          <a:xfrm>
            <a:off x="1152525" y="72952"/>
            <a:ext cx="168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프로토타입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Add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화면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14EC713-F785-4194-9117-14E555EDCA09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E6ED89-FAE9-4C71-A072-F51C35EAA05D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Add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를 할 때 사진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10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장 촬영 후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얼굴인식을 통해 </a:t>
            </a: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크롭해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저장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-&gt; </a:t>
            </a: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전처리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11" name="이미지전처리(수정)">
            <a:hlinkClick r:id="" action="ppaction://media"/>
            <a:extLst>
              <a:ext uri="{FF2B5EF4-FFF2-40B4-BE49-F238E27FC236}">
                <a16:creationId xmlns:a16="http://schemas.microsoft.com/office/drawing/2014/main" id="{D569063B-8AE3-4F1A-823C-A6148EBFC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720" b="11223"/>
          <a:stretch/>
        </p:blipFill>
        <p:spPr>
          <a:xfrm>
            <a:off x="1022250" y="1215000"/>
            <a:ext cx="10147500" cy="4398349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149EDC12-7C1F-4FCA-9877-0DAC87B0362C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06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933C7BC-3658-4567-BEA4-776D79F280E1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FBCB79-FAB9-4AD3-892E-42FF1BF89525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7D31C51-515A-49A3-BC85-B3334AF715B1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59258425-113F-4B29-900C-B5BA445D72BE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146FDF2D-BBB4-400D-8A6D-A9BFB984D04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1">
              <a:extLst>
                <a:ext uri="{FF2B5EF4-FFF2-40B4-BE49-F238E27FC236}">
                  <a16:creationId xmlns:a16="http://schemas.microsoft.com/office/drawing/2014/main" id="{0CD2E2CC-AEA4-4E19-B316-46FDB6C24880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F3AC46-2A38-4B58-A348-CCA7ECE53B8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377B3-0626-47D9-AE3B-90FAE5856E10}"/>
              </a:ext>
            </a:extLst>
          </p:cNvPr>
          <p:cNvSpPr txBox="1"/>
          <p:nvPr/>
        </p:nvSpPr>
        <p:spPr>
          <a:xfrm>
            <a:off x="1152525" y="72952"/>
            <a:ext cx="1768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프로토타입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이미지 데이터 처리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B5E559-77C4-4011-8C2A-0D97FEDF10CE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2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FBD2F02D-6541-4B47-8E9D-ED722E2C25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34"/>
                </p14:media>
              </p:ext>
            </p:extLst>
          </p:nvPr>
        </p:nvPicPr>
        <p:blipFill rotWithShape="1">
          <a:blip r:embed="rId4"/>
          <a:srcRect l="15811" t="5689" r="15589"/>
          <a:stretch>
            <a:fillRect/>
          </a:stretch>
        </p:blipFill>
        <p:spPr>
          <a:xfrm>
            <a:off x="2595967" y="1206004"/>
            <a:ext cx="7000065" cy="5353411"/>
          </a:xfrm>
          <a:prstGeom prst="rect">
            <a:avLst/>
          </a:prstGeom>
        </p:spPr>
      </p:pic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B31D5D2-1719-4957-9D9C-FAD760A4FEEA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07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E90153-F1FA-468F-9338-930735627FB5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CC3689-F3FD-427E-9F2A-B100256DEEF5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70B196D-210F-4130-973B-3D2B26B0617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CD969F2B-CC04-43E4-996C-4446E146D22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985A3117-7FE6-44DD-9662-F42CFDB2228A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EE0EF62C-72B7-416E-A9EF-A2002C447D14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7D5F93-F5B2-468B-9BD1-29F841302493}"/>
              </a:ext>
            </a:extLst>
          </p:cNvPr>
          <p:cNvSpPr txBox="1"/>
          <p:nvPr/>
        </p:nvSpPr>
        <p:spPr>
          <a:xfrm>
            <a:off x="1152525" y="72952"/>
            <a:ext cx="2537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개발 방법 및 과정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최종 시연 영상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(1) - blur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EFEF1D-AA4E-49BC-B54D-5F5012B499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1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B31D5D2-1719-4957-9D9C-FAD760A4FEEA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07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E90153-F1FA-468F-9338-930735627FB5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CC3689-F3FD-427E-9F2A-B100256DEEF5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70B196D-210F-4130-973B-3D2B26B0617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CD969F2B-CC04-43E4-996C-4446E146D22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985A3117-7FE6-44DD-9662-F42CFDB2228A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EE0EF62C-72B7-416E-A9EF-A2002C447D14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7D5F93-F5B2-468B-9BD1-29F841302493}"/>
              </a:ext>
            </a:extLst>
          </p:cNvPr>
          <p:cNvSpPr txBox="1"/>
          <p:nvPr/>
        </p:nvSpPr>
        <p:spPr>
          <a:xfrm>
            <a:off x="1152525" y="72952"/>
            <a:ext cx="2537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개발 방법 및 과정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최종 시연 영상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(2) - blur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EFEF1D-AA4E-49BC-B54D-5F5012B499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최종영상(영은)">
            <a:hlinkClick r:id="" action="ppaction://media"/>
            <a:extLst>
              <a:ext uri="{FF2B5EF4-FFF2-40B4-BE49-F238E27FC236}">
                <a16:creationId xmlns:a16="http://schemas.microsoft.com/office/drawing/2014/main" id="{99E71A28-2A97-4ACE-AE20-1B7A9196D4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8" end="2170"/>
                </p14:media>
              </p:ext>
            </p:extLst>
          </p:nvPr>
        </p:nvPicPr>
        <p:blipFill rotWithShape="1">
          <a:blip r:embed="rId4"/>
          <a:srcRect l="31314" t="4187" r="5182" b="24919"/>
          <a:stretch>
            <a:fillRect/>
          </a:stretch>
        </p:blipFill>
        <p:spPr>
          <a:xfrm>
            <a:off x="1847519" y="1130309"/>
            <a:ext cx="8554456" cy="50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7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B31D5D2-1719-4957-9D9C-FAD760A4FEEA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07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E90153-F1FA-468F-9338-930735627FB5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CC3689-F3FD-427E-9F2A-B100256DEEF5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70B196D-210F-4130-973B-3D2B26B0617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CD969F2B-CC04-43E4-996C-4446E146D22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985A3117-7FE6-44DD-9662-F42CFDB2228A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EE0EF62C-72B7-416E-A9EF-A2002C447D14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7D5F93-F5B2-468B-9BD1-29F841302493}"/>
              </a:ext>
            </a:extLst>
          </p:cNvPr>
          <p:cNvSpPr txBox="1"/>
          <p:nvPr/>
        </p:nvSpPr>
        <p:spPr>
          <a:xfrm>
            <a:off x="1152525" y="72952"/>
            <a:ext cx="2537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개발 방법 및 과정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최종 시연 영상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(3) - emoji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EFEF1D-AA4E-49BC-B54D-5F5012B499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KakaoTalk_Video_20191224_2328_43_996">
            <a:hlinkClick r:id="" action="ppaction://media"/>
            <a:extLst>
              <a:ext uri="{FF2B5EF4-FFF2-40B4-BE49-F238E27FC236}">
                <a16:creationId xmlns:a16="http://schemas.microsoft.com/office/drawing/2014/main" id="{97D3A8B3-C28A-4BFC-BCC1-043BCB871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593" r="-58"/>
          <a:stretch/>
        </p:blipFill>
        <p:spPr>
          <a:xfrm>
            <a:off x="2574365" y="1206004"/>
            <a:ext cx="7100764" cy="50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E6ED89-FAE9-4C71-A072-F51C35EAA05D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원하는 사용자를 선택하고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Delete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를 클릭 시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해당 사용자 삭제</a:t>
            </a:r>
          </a:p>
        </p:txBody>
      </p:sp>
      <p:pic>
        <p:nvPicPr>
          <p:cNvPr id="8" name="delete">
            <a:hlinkClick r:id="" action="ppaction://media"/>
            <a:extLst>
              <a:ext uri="{FF2B5EF4-FFF2-40B4-BE49-F238E27FC236}">
                <a16:creationId xmlns:a16="http://schemas.microsoft.com/office/drawing/2014/main" id="{9EC2188C-9674-409B-ACB8-218DE5D325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82"/>
                </p14:media>
              </p:ext>
            </p:extLst>
          </p:nvPr>
        </p:nvPicPr>
        <p:blipFill rotWithShape="1">
          <a:blip r:embed="rId4"/>
          <a:srcRect r="739"/>
          <a:stretch>
            <a:fillRect/>
          </a:stretch>
        </p:blipFill>
        <p:spPr>
          <a:xfrm>
            <a:off x="1059765" y="1215000"/>
            <a:ext cx="10072470" cy="4428000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6E07CA1B-5047-4085-AC1D-B47D770F9532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06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97CFC0-19B6-4F1A-8113-C69C6BC1C559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8C3ABF-A99B-42D2-A457-0F6FAC22DEEF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79F63038-0A38-473F-8371-601415F98AF0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D68B43F7-6B62-46CF-B5E3-38D2958243C5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B6729189-E5A3-4901-8FD7-1E471EED6223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1">
              <a:extLst>
                <a:ext uri="{FF2B5EF4-FFF2-40B4-BE49-F238E27FC236}">
                  <a16:creationId xmlns:a16="http://schemas.microsoft.com/office/drawing/2014/main" id="{6F995C01-466A-49DC-888D-BDE997A87DE3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128A0-FA30-4548-BF55-6579A260CE1D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FBEF4-4686-4D3B-9322-9C0577FAAA90}"/>
              </a:ext>
            </a:extLst>
          </p:cNvPr>
          <p:cNvSpPr txBox="1"/>
          <p:nvPr/>
        </p:nvSpPr>
        <p:spPr>
          <a:xfrm>
            <a:off x="1152525" y="72952"/>
            <a:ext cx="168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프로토타입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Delete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화면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C3809E-363A-465C-A41F-8C0C15E0572E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8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E6ED89-FAE9-4C71-A072-F51C35EAA05D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Stop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버튼 클릭 시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방송 종료 및 저장된 모든 데이터 삭제</a:t>
            </a:r>
          </a:p>
        </p:txBody>
      </p:sp>
      <p:pic>
        <p:nvPicPr>
          <p:cNvPr id="9" name="방송종">
            <a:hlinkClick r:id="" action="ppaction://media"/>
            <a:extLst>
              <a:ext uri="{FF2B5EF4-FFF2-40B4-BE49-F238E27FC236}">
                <a16:creationId xmlns:a16="http://schemas.microsoft.com/office/drawing/2014/main" id="{FD7E3CCA-701E-4CF1-AAE7-F59E877718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035" y="1223634"/>
            <a:ext cx="10107930" cy="4410733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0EC1E5B0-E913-4E43-AB5F-C75F38CBD3E9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06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49F5AE-7991-41ED-A2D7-1924926CE847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49C4E0-9B03-433A-925E-7FE5EC9FD718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7EAF5C5C-CCAC-4D43-B852-A57B80FD41B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8DF1B517-EC76-4A94-A251-80AF11107319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553EE576-5BF3-449A-93A5-20B16DB20DE9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1">
              <a:extLst>
                <a:ext uri="{FF2B5EF4-FFF2-40B4-BE49-F238E27FC236}">
                  <a16:creationId xmlns:a16="http://schemas.microsoft.com/office/drawing/2014/main" id="{F8CE7981-7612-4146-AA4E-A11DB50EC23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542151-572A-474E-8CA1-611CBD5AC075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A66B7-1DE1-49A0-ABC7-22E46E4F52E1}"/>
              </a:ext>
            </a:extLst>
          </p:cNvPr>
          <p:cNvSpPr txBox="1"/>
          <p:nvPr/>
        </p:nvSpPr>
        <p:spPr>
          <a:xfrm>
            <a:off x="1152525" y="72952"/>
            <a:ext cx="1802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프로토타입</a:t>
            </a:r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endParaRPr lang="en-US" altLang="ko-KR" sz="1500" kern="0" dirty="0">
              <a:solidFill>
                <a:srgbClr val="FFFFFF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방송종료 화면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E5E113-F53C-4FDE-8D58-FAA72E2604E3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93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173973-60AB-4FC2-AFEA-00AB3E5FF65C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객체 인식 알고리즘 정확도 상승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초상권 보호 강화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02233D0-A0D8-44E0-9DED-0BB618F90B2C}"/>
              </a:ext>
            </a:extLst>
          </p:cNvPr>
          <p:cNvSpPr/>
          <p:nvPr/>
        </p:nvSpPr>
        <p:spPr>
          <a:xfrm>
            <a:off x="563899" y="1795442"/>
            <a:ext cx="2914650" cy="291465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0F0F00-96D4-4A85-90A3-506E0247F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6" y="2086034"/>
            <a:ext cx="2333465" cy="2333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61A6B-5F50-4D1E-AE0A-E285D838A423}"/>
              </a:ext>
            </a:extLst>
          </p:cNvPr>
          <p:cNvSpPr txBox="1"/>
          <p:nvPr/>
        </p:nvSpPr>
        <p:spPr>
          <a:xfrm>
            <a:off x="4340188" y="1881826"/>
            <a:ext cx="19559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사람</a:t>
            </a:r>
            <a:endParaRPr lang="en-US" altLang="ko-KR" sz="2400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vs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사물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E3D45-8E30-4AE5-A6DF-3665A3155792}"/>
              </a:ext>
            </a:extLst>
          </p:cNvPr>
          <p:cNvSpPr txBox="1"/>
          <p:nvPr/>
        </p:nvSpPr>
        <p:spPr>
          <a:xfrm>
            <a:off x="4340188" y="4337498"/>
            <a:ext cx="19559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등록된 인물</a:t>
            </a:r>
            <a:endParaRPr lang="en-US" altLang="ko-KR" sz="2400" dirty="0">
              <a:solidFill>
                <a:schemeClr val="bg1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vs</a:t>
            </a: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미등록된</a:t>
            </a:r>
            <a:r>
              <a:rPr lang="ko-KR" altLang="en-US" sz="2400" dirty="0">
                <a:solidFill>
                  <a:schemeClr val="bg1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인물</a:t>
            </a:r>
          </a:p>
        </p:txBody>
      </p:sp>
      <p:sp>
        <p:nvSpPr>
          <p:cNvPr id="13" name="사각형: 둥근 모서리 72">
            <a:extLst>
              <a:ext uri="{FF2B5EF4-FFF2-40B4-BE49-F238E27FC236}">
                <a16:creationId xmlns:a16="http://schemas.microsoft.com/office/drawing/2014/main" id="{B6A40269-637D-4992-9FD6-C99B18142E2C}"/>
              </a:ext>
            </a:extLst>
          </p:cNvPr>
          <p:cNvSpPr/>
          <p:nvPr/>
        </p:nvSpPr>
        <p:spPr>
          <a:xfrm>
            <a:off x="4340188" y="1397223"/>
            <a:ext cx="1955951" cy="405575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객체 인식</a:t>
            </a:r>
          </a:p>
        </p:txBody>
      </p:sp>
      <p:sp>
        <p:nvSpPr>
          <p:cNvPr id="14" name="사각형: 둥근 모서리 72">
            <a:extLst>
              <a:ext uri="{FF2B5EF4-FFF2-40B4-BE49-F238E27FC236}">
                <a16:creationId xmlns:a16="http://schemas.microsoft.com/office/drawing/2014/main" id="{3B627262-B48F-45CC-BE2A-C10D70758DD6}"/>
              </a:ext>
            </a:extLst>
          </p:cNvPr>
          <p:cNvSpPr/>
          <p:nvPr/>
        </p:nvSpPr>
        <p:spPr>
          <a:xfrm>
            <a:off x="4340189" y="3847508"/>
            <a:ext cx="1955951" cy="405575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인물 식별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1965B39-B844-4B88-865B-CC57F370EEE8}"/>
              </a:ext>
            </a:extLst>
          </p:cNvPr>
          <p:cNvSpPr/>
          <p:nvPr/>
        </p:nvSpPr>
        <p:spPr>
          <a:xfrm rot="1702181">
            <a:off x="3453942" y="4126824"/>
            <a:ext cx="756000" cy="58535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D9F3158-0F9D-42F5-9E02-E72B37EE94FC}"/>
              </a:ext>
            </a:extLst>
          </p:cNvPr>
          <p:cNvSpPr/>
          <p:nvPr/>
        </p:nvSpPr>
        <p:spPr>
          <a:xfrm rot="19897819" flipV="1">
            <a:off x="3460049" y="1867634"/>
            <a:ext cx="756000" cy="57001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F70E96-3B21-4D1D-A4CE-EAA3ADA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22" y="1190722"/>
            <a:ext cx="5041856" cy="17906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C7B33F-96D0-4931-8B00-53932DC27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22" y="3617751"/>
            <a:ext cx="5041856" cy="2184682"/>
          </a:xfrm>
          <a:prstGeom prst="rect">
            <a:avLst/>
          </a:prstGeom>
        </p:spPr>
      </p:pic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2EE85047-1FFD-4517-99FD-F216500563BE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07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B9E71-8503-4EBA-BC32-93E827C45F79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683D55-6F9B-46DB-AAF8-ED847BB7A28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22BEC4AB-1EA9-4062-BDDA-1361743502DC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9">
              <a:extLst>
                <a:ext uri="{FF2B5EF4-FFF2-40B4-BE49-F238E27FC236}">
                  <a16:creationId xmlns:a16="http://schemas.microsoft.com/office/drawing/2014/main" id="{57C7A9D5-C9D4-4B25-8DA6-30FFDC1DEA49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모서리가 둥근 직사각형 10">
              <a:extLst>
                <a:ext uri="{FF2B5EF4-FFF2-40B4-BE49-F238E27FC236}">
                  <a16:creationId xmlns:a16="http://schemas.microsoft.com/office/drawing/2014/main" id="{60705AD0-DCB9-4B77-9BE5-3674E905BCA2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11">
              <a:extLst>
                <a:ext uri="{FF2B5EF4-FFF2-40B4-BE49-F238E27FC236}">
                  <a16:creationId xmlns:a16="http://schemas.microsoft.com/office/drawing/2014/main" id="{737FE771-D9A9-47FD-B705-326FA94E48A9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E74B-09FA-429E-AF15-2B70AB4A28E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8F09F-6936-4552-B9B9-8145F131317E}"/>
              </a:ext>
            </a:extLst>
          </p:cNvPr>
          <p:cNvSpPr txBox="1"/>
          <p:nvPr/>
        </p:nvSpPr>
        <p:spPr>
          <a:xfrm>
            <a:off x="1152525" y="72952"/>
            <a:ext cx="4087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보안요구사항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객체 인식 알고리즘 정확도 상승 초상권 보호 강화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0AB4D0-625B-4CDA-A9D7-566DEA135D92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56052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870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C31A1846-A416-417F-9DBA-455E2AD7F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52" y="2745542"/>
            <a:ext cx="2697562" cy="28117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173973-60AB-4FC2-AFEA-00AB3E5FF65C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비인가자 접근 통제 및 주기적인 데이터 처리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로 추가 개인정보 침해 방지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4CAA90-F8D4-4AD5-98D4-FCF7D596EF72}"/>
              </a:ext>
            </a:extLst>
          </p:cNvPr>
          <p:cNvGrpSpPr/>
          <p:nvPr/>
        </p:nvGrpSpPr>
        <p:grpSpPr>
          <a:xfrm>
            <a:off x="669607" y="1479237"/>
            <a:ext cx="2928664" cy="2370086"/>
            <a:chOff x="392986" y="4869475"/>
            <a:chExt cx="2000590" cy="161902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688D46F-52B1-4562-B7F1-EFB420216EA1}"/>
                </a:ext>
              </a:extLst>
            </p:cNvPr>
            <p:cNvSpPr/>
            <p:nvPr/>
          </p:nvSpPr>
          <p:spPr>
            <a:xfrm>
              <a:off x="417361" y="4909864"/>
              <a:ext cx="1976215" cy="1578637"/>
            </a:xfrm>
            <a:prstGeom prst="roundRect">
              <a:avLst>
                <a:gd name="adj" fmla="val 15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FB2AC1B-0795-4801-B81E-3896D77FB042}"/>
                </a:ext>
              </a:extLst>
            </p:cNvPr>
            <p:cNvSpPr/>
            <p:nvPr/>
          </p:nvSpPr>
          <p:spPr>
            <a:xfrm>
              <a:off x="528547" y="5246918"/>
              <a:ext cx="488736" cy="488736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AC49EA4-AD5D-4B3F-A470-4E71266CD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3" t="15649" r="26933" b="44155"/>
            <a:stretch/>
          </p:blipFill>
          <p:spPr>
            <a:xfrm>
              <a:off x="558874" y="5274070"/>
              <a:ext cx="428081" cy="429965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3E8ABDB-0C7E-4EB3-BBA9-3AC63EBFBB06}"/>
                </a:ext>
              </a:extLst>
            </p:cNvPr>
            <p:cNvSpPr/>
            <p:nvPr/>
          </p:nvSpPr>
          <p:spPr>
            <a:xfrm>
              <a:off x="1147579" y="5246918"/>
              <a:ext cx="488736" cy="488736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3EC51CE-9775-4968-A140-40816609B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14" t="17604" r="1241" b="38790"/>
            <a:stretch/>
          </p:blipFill>
          <p:spPr>
            <a:xfrm>
              <a:off x="1169887" y="5232747"/>
              <a:ext cx="285286" cy="458324"/>
            </a:xfrm>
            <a:prstGeom prst="rect">
              <a:avLst/>
            </a:prstGeom>
          </p:spPr>
        </p:pic>
        <p:sp>
          <p:nvSpPr>
            <p:cNvPr id="28" name="곱하기 기호 27">
              <a:extLst>
                <a:ext uri="{FF2B5EF4-FFF2-40B4-BE49-F238E27FC236}">
                  <a16:creationId xmlns:a16="http://schemas.microsoft.com/office/drawing/2014/main" id="{4DA02A93-FD9F-41C5-B377-5BD79E2AB032}"/>
                </a:ext>
              </a:extLst>
            </p:cNvPr>
            <p:cNvSpPr/>
            <p:nvPr/>
          </p:nvSpPr>
          <p:spPr>
            <a:xfrm>
              <a:off x="874243" y="5251093"/>
              <a:ext cx="139626" cy="139626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곱하기 기호 28">
              <a:extLst>
                <a:ext uri="{FF2B5EF4-FFF2-40B4-BE49-F238E27FC236}">
                  <a16:creationId xmlns:a16="http://schemas.microsoft.com/office/drawing/2014/main" id="{397EB3B9-EDE3-40B3-88C1-E952E7EAE90D}"/>
                </a:ext>
              </a:extLst>
            </p:cNvPr>
            <p:cNvSpPr/>
            <p:nvPr/>
          </p:nvSpPr>
          <p:spPr>
            <a:xfrm>
              <a:off x="1498393" y="5251093"/>
              <a:ext cx="139626" cy="139626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74E7BBB-5CB3-4C60-9A60-C2110DA07723}"/>
                </a:ext>
              </a:extLst>
            </p:cNvPr>
            <p:cNvSpPr/>
            <p:nvPr/>
          </p:nvSpPr>
          <p:spPr>
            <a:xfrm>
              <a:off x="1774547" y="5847395"/>
              <a:ext cx="488736" cy="488736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1" name="더하기 기호 30">
              <a:extLst>
                <a:ext uri="{FF2B5EF4-FFF2-40B4-BE49-F238E27FC236}">
                  <a16:creationId xmlns:a16="http://schemas.microsoft.com/office/drawing/2014/main" id="{39671900-A25F-4FD5-9F9C-7D2121F3532E}"/>
                </a:ext>
              </a:extLst>
            </p:cNvPr>
            <p:cNvSpPr/>
            <p:nvPr/>
          </p:nvSpPr>
          <p:spPr>
            <a:xfrm>
              <a:off x="1869285" y="5936273"/>
              <a:ext cx="294884" cy="294884"/>
            </a:xfrm>
            <a:prstGeom prst="mathPlus">
              <a:avLst>
                <a:gd name="adj1" fmla="val 8194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27891-9722-4F29-9391-E5FA6D331CF6}"/>
                </a:ext>
              </a:extLst>
            </p:cNvPr>
            <p:cNvSpPr/>
            <p:nvPr/>
          </p:nvSpPr>
          <p:spPr>
            <a:xfrm>
              <a:off x="518984" y="5844817"/>
              <a:ext cx="488736" cy="488736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곱하기 기호 32">
              <a:extLst>
                <a:ext uri="{FF2B5EF4-FFF2-40B4-BE49-F238E27FC236}">
                  <a16:creationId xmlns:a16="http://schemas.microsoft.com/office/drawing/2014/main" id="{49C6C6CD-0895-4906-93D4-28FB538175D9}"/>
                </a:ext>
              </a:extLst>
            </p:cNvPr>
            <p:cNvSpPr/>
            <p:nvPr/>
          </p:nvSpPr>
          <p:spPr>
            <a:xfrm>
              <a:off x="869797" y="5848992"/>
              <a:ext cx="139626" cy="139626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3C53230-A9DB-4ED8-9266-2437A55F2066}"/>
                </a:ext>
              </a:extLst>
            </p:cNvPr>
            <p:cNvSpPr/>
            <p:nvPr/>
          </p:nvSpPr>
          <p:spPr>
            <a:xfrm>
              <a:off x="392986" y="4869475"/>
              <a:ext cx="1976215" cy="341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latinLnBrk="0">
                <a:lnSpc>
                  <a:spcPct val="150000"/>
                </a:lnSpc>
                <a:defRPr/>
              </a:pPr>
              <a:r>
                <a:rPr lang="ko-KR" altLang="en-US" sz="2000" kern="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출연허가리스트</a:t>
              </a:r>
              <a:endParaRPr lang="en-US" altLang="ko-KR" sz="2000" kern="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E65F530-6A77-42B6-B5F4-453017729701}"/>
                </a:ext>
              </a:extLst>
            </p:cNvPr>
            <p:cNvSpPr/>
            <p:nvPr/>
          </p:nvSpPr>
          <p:spPr>
            <a:xfrm>
              <a:off x="1774547" y="5246207"/>
              <a:ext cx="488736" cy="488736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C72A659-8584-4CB6-AF52-B511E4D01308}"/>
                </a:ext>
              </a:extLst>
            </p:cNvPr>
            <p:cNvSpPr/>
            <p:nvPr/>
          </p:nvSpPr>
          <p:spPr>
            <a:xfrm>
              <a:off x="1136726" y="5844900"/>
              <a:ext cx="488736" cy="488736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DD982004-D9DC-4B56-A1A2-57ED973AE43F}"/>
                </a:ext>
              </a:extLst>
            </p:cNvPr>
            <p:cNvSpPr/>
            <p:nvPr/>
          </p:nvSpPr>
          <p:spPr>
            <a:xfrm>
              <a:off x="1487540" y="5849075"/>
              <a:ext cx="139626" cy="139626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E7D88AD-2C1E-4C5C-A63E-FB8820B2D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4" r="17358" b="36082"/>
            <a:stretch/>
          </p:blipFill>
          <p:spPr>
            <a:xfrm>
              <a:off x="1143988" y="5876926"/>
              <a:ext cx="431477" cy="43508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A51EE76-A7D9-4278-898A-0754A39C2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41" r="23699" b="34442"/>
            <a:stretch/>
          </p:blipFill>
          <p:spPr>
            <a:xfrm>
              <a:off x="536511" y="5875292"/>
              <a:ext cx="333286" cy="43998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1DF1191-EE43-4FC4-937A-997B8A6FC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58" r="68001" b="38642"/>
            <a:stretch/>
          </p:blipFill>
          <p:spPr>
            <a:xfrm>
              <a:off x="1880147" y="5270041"/>
              <a:ext cx="350850" cy="451716"/>
            </a:xfrm>
            <a:prstGeom prst="rect">
              <a:avLst/>
            </a:prstGeom>
          </p:spPr>
        </p:pic>
        <p:sp>
          <p:nvSpPr>
            <p:cNvPr id="41" name="곱하기 기호 40">
              <a:extLst>
                <a:ext uri="{FF2B5EF4-FFF2-40B4-BE49-F238E27FC236}">
                  <a16:creationId xmlns:a16="http://schemas.microsoft.com/office/drawing/2014/main" id="{64375AC8-C67E-4E98-B068-50C8894ECE2A}"/>
                </a:ext>
              </a:extLst>
            </p:cNvPr>
            <p:cNvSpPr/>
            <p:nvPr/>
          </p:nvSpPr>
          <p:spPr>
            <a:xfrm>
              <a:off x="2120243" y="5250382"/>
              <a:ext cx="139626" cy="139626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8148BB42-143F-40AD-8B63-C55C5D53AC7E}"/>
              </a:ext>
            </a:extLst>
          </p:cNvPr>
          <p:cNvSpPr/>
          <p:nvPr/>
        </p:nvSpPr>
        <p:spPr>
          <a:xfrm>
            <a:off x="5562518" y="3010423"/>
            <a:ext cx="1034293" cy="78683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D75963-DA90-4E8B-89FF-C8F0E515A07E}"/>
              </a:ext>
            </a:extLst>
          </p:cNvPr>
          <p:cNvGrpSpPr/>
          <p:nvPr/>
        </p:nvGrpSpPr>
        <p:grpSpPr>
          <a:xfrm>
            <a:off x="6896511" y="1206004"/>
            <a:ext cx="4824000" cy="4717972"/>
            <a:chOff x="6638919" y="745440"/>
            <a:chExt cx="5299675" cy="518319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0562666-B84C-4567-ABB1-AB579973C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87" t="2629" r="9311"/>
            <a:stretch/>
          </p:blipFill>
          <p:spPr>
            <a:xfrm>
              <a:off x="6915084" y="4056095"/>
              <a:ext cx="1785049" cy="187253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71BFCB0-D014-47FA-89E9-1FFF24765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826" t="-1547" r="9172"/>
            <a:stretch/>
          </p:blipFill>
          <p:spPr>
            <a:xfrm>
              <a:off x="9866440" y="4044331"/>
              <a:ext cx="1678398" cy="188429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11AE19-B3CA-498D-9E06-02DCBA17765E}"/>
                </a:ext>
              </a:extLst>
            </p:cNvPr>
            <p:cNvSpPr txBox="1"/>
            <p:nvPr/>
          </p:nvSpPr>
          <p:spPr>
            <a:xfrm>
              <a:off x="8921648" y="5098501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방송종료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50FBF19-2F84-4894-A611-956C3CAE4DED}"/>
                </a:ext>
              </a:extLst>
            </p:cNvPr>
            <p:cNvGrpSpPr/>
            <p:nvPr/>
          </p:nvGrpSpPr>
          <p:grpSpPr>
            <a:xfrm>
              <a:off x="6903984" y="1287504"/>
              <a:ext cx="4643225" cy="2002354"/>
              <a:chOff x="7161434" y="1239162"/>
              <a:chExt cx="4147292" cy="1788487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75967CF-9C02-4730-A0FF-C62B7FA89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3466" y="1239162"/>
                <a:ext cx="4135260" cy="1788487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CE0E2E1A-2FA0-4B5B-AC53-4B994D21E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61434" y="1239162"/>
                <a:ext cx="831109" cy="1788487"/>
              </a:xfrm>
              <a:prstGeom prst="rect">
                <a:avLst/>
              </a:prstGeom>
            </p:spPr>
          </p:pic>
        </p:grpSp>
        <p:sp>
          <p:nvSpPr>
            <p:cNvPr id="53" name="사각형: 둥근 모서리 72">
              <a:extLst>
                <a:ext uri="{FF2B5EF4-FFF2-40B4-BE49-F238E27FC236}">
                  <a16:creationId xmlns:a16="http://schemas.microsoft.com/office/drawing/2014/main" id="{284E3D24-CBC7-4BEE-BB0B-6C6285631948}"/>
                </a:ext>
              </a:extLst>
            </p:cNvPr>
            <p:cNvSpPr/>
            <p:nvPr/>
          </p:nvSpPr>
          <p:spPr>
            <a:xfrm>
              <a:off x="6638920" y="745440"/>
              <a:ext cx="5299674" cy="395498"/>
            </a:xfrm>
            <a:prstGeom prst="roundRect">
              <a:avLst>
                <a:gd name="adj" fmla="val 487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촬영 시 </a:t>
              </a:r>
              <a:r>
                <a:rPr lang="en-US" altLang="ko-KR" sz="2000" dirty="0" err="1"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CAMo</a:t>
              </a:r>
              <a:r>
                <a:rPr lang="en-US" altLang="ko-KR" sz="2000" dirty="0"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자체 기기 내의 폴더에 저장</a:t>
              </a:r>
            </a:p>
          </p:txBody>
        </p:sp>
        <p:sp>
          <p:nvSpPr>
            <p:cNvPr id="54" name="사각형: 둥근 모서리 72">
              <a:extLst>
                <a:ext uri="{FF2B5EF4-FFF2-40B4-BE49-F238E27FC236}">
                  <a16:creationId xmlns:a16="http://schemas.microsoft.com/office/drawing/2014/main" id="{077EE7EC-2A18-4650-9C2D-125C9422DA86}"/>
                </a:ext>
              </a:extLst>
            </p:cNvPr>
            <p:cNvSpPr/>
            <p:nvPr/>
          </p:nvSpPr>
          <p:spPr>
            <a:xfrm>
              <a:off x="6638919" y="3503955"/>
              <a:ext cx="5299675" cy="405574"/>
            </a:xfrm>
            <a:prstGeom prst="roundRect">
              <a:avLst>
                <a:gd name="adj" fmla="val 487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종료 시 저장된 이미지 데이터 폴더 삭제</a:t>
              </a:r>
            </a:p>
          </p:txBody>
        </p:sp>
        <p:sp>
          <p:nvSpPr>
            <p:cNvPr id="55" name="화살표: 오른쪽 54">
              <a:extLst>
                <a:ext uri="{FF2B5EF4-FFF2-40B4-BE49-F238E27FC236}">
                  <a16:creationId xmlns:a16="http://schemas.microsoft.com/office/drawing/2014/main" id="{02C4D321-2B18-4697-B755-C9357418119D}"/>
                </a:ext>
              </a:extLst>
            </p:cNvPr>
            <p:cNvSpPr/>
            <p:nvPr/>
          </p:nvSpPr>
          <p:spPr>
            <a:xfrm>
              <a:off x="8961300" y="4682960"/>
              <a:ext cx="643973" cy="4055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44" name="모서리가 둥근 직사각형 4">
            <a:extLst>
              <a:ext uri="{FF2B5EF4-FFF2-40B4-BE49-F238E27FC236}">
                <a16:creationId xmlns:a16="http://schemas.microsoft.com/office/drawing/2014/main" id="{61243A65-6E0B-4456-B7E6-159A4D9DCAFB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07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42180D-F1FF-412F-A44F-D0532FC4DB2D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6341E07-D8D1-45E3-AA68-349036458BC6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5F9242C5-7487-4A43-A691-0C3C05F897D1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9">
              <a:extLst>
                <a:ext uri="{FF2B5EF4-FFF2-40B4-BE49-F238E27FC236}">
                  <a16:creationId xmlns:a16="http://schemas.microsoft.com/office/drawing/2014/main" id="{DF2AD8ED-D574-4AD9-A00D-C9747DF8AE8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0">
              <a:extLst>
                <a:ext uri="{FF2B5EF4-FFF2-40B4-BE49-F238E27FC236}">
                  <a16:creationId xmlns:a16="http://schemas.microsoft.com/office/drawing/2014/main" id="{8AF6D763-294A-4989-A36A-C1C21C2B8853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모서리가 둥근 직사각형 11">
              <a:extLst>
                <a:ext uri="{FF2B5EF4-FFF2-40B4-BE49-F238E27FC236}">
                  <a16:creationId xmlns:a16="http://schemas.microsoft.com/office/drawing/2014/main" id="{EDA90F28-12FE-4F72-BE4F-0C0253447D3F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613C499-C52A-40C3-B567-6F58AB84B0DE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4969DA-0677-4F7F-A165-6855CB2B45F8}"/>
              </a:ext>
            </a:extLst>
          </p:cNvPr>
          <p:cNvSpPr txBox="1"/>
          <p:nvPr/>
        </p:nvSpPr>
        <p:spPr>
          <a:xfrm>
            <a:off x="1152525" y="72952"/>
            <a:ext cx="5673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보안요구사항 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비인가자 접근 통제 및 주기적인 데이터 처리로 추가 개인정보 침해 방지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2F0A2A4-85BE-4BB1-A5C8-04A13E6E4475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56052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30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1026081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0923B3-9AEE-429F-AB9A-B9AC65524D6E}"/>
              </a:ext>
            </a:extLst>
          </p:cNvPr>
          <p:cNvSpPr txBox="1"/>
          <p:nvPr/>
        </p:nvSpPr>
        <p:spPr>
          <a:xfrm>
            <a:off x="1152525" y="72952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제안배경</a:t>
            </a: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목적 및 필요성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E39AB5-27A0-4185-8D2D-2458C5B0FF8B}"/>
              </a:ext>
            </a:extLst>
          </p:cNvPr>
          <p:cNvGrpSpPr/>
          <p:nvPr/>
        </p:nvGrpSpPr>
        <p:grpSpPr>
          <a:xfrm>
            <a:off x="1003787" y="1926074"/>
            <a:ext cx="4437229" cy="3161753"/>
            <a:chOff x="646692" y="1573158"/>
            <a:chExt cx="4918461" cy="36709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6EF9F5-F747-4CF9-9EA5-B3F7283ED87A}"/>
                </a:ext>
              </a:extLst>
            </p:cNvPr>
            <p:cNvSpPr/>
            <p:nvPr/>
          </p:nvSpPr>
          <p:spPr>
            <a:xfrm>
              <a:off x="646692" y="1573158"/>
              <a:ext cx="4918461" cy="36709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" dist="25400" dir="2700000" sx="101000" sy="101000" algn="tl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3175">
                  <a:solidFill>
                    <a:schemeClr val="bg1"/>
                  </a:solidFill>
                </a:ln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5DA2875-FB80-4869-926A-88C2995EA735}"/>
                </a:ext>
              </a:extLst>
            </p:cNvPr>
            <p:cNvGrpSpPr/>
            <p:nvPr/>
          </p:nvGrpSpPr>
          <p:grpSpPr>
            <a:xfrm>
              <a:off x="817613" y="1627020"/>
              <a:ext cx="4486261" cy="3574810"/>
              <a:chOff x="661879" y="1436248"/>
              <a:chExt cx="4669448" cy="3720780"/>
            </a:xfrm>
          </p:grpSpPr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A279B25C-A358-42DE-AC10-24742F2901CC}"/>
                  </a:ext>
                </a:extLst>
              </p:cNvPr>
              <p:cNvGraphicFramePr/>
              <p:nvPr/>
            </p:nvGraphicFramePr>
            <p:xfrm>
              <a:off x="755925" y="1676821"/>
              <a:ext cx="4575402" cy="327087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5" name="타원형 설명선 50">
                <a:extLst>
                  <a:ext uri="{FF2B5EF4-FFF2-40B4-BE49-F238E27FC236}">
                    <a16:creationId xmlns:a16="http://schemas.microsoft.com/office/drawing/2014/main" id="{98B02A34-1427-4D88-BE95-CD12D190D9AC}"/>
                  </a:ext>
                </a:extLst>
              </p:cNvPr>
              <p:cNvSpPr/>
              <p:nvPr/>
            </p:nvSpPr>
            <p:spPr>
              <a:xfrm>
                <a:off x="4591582" y="1612939"/>
                <a:ext cx="444500" cy="451798"/>
              </a:xfrm>
              <a:prstGeom prst="wedgeEllipseCallout">
                <a:avLst>
                  <a:gd name="adj1" fmla="val 866"/>
                  <a:gd name="adj2" fmla="val 63719"/>
                </a:avLst>
              </a:pr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2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5" panose="02020600000000000000" pitchFamily="18" charset="-127"/>
                    <a:ea typeface="a고딕15" panose="02020600000000000000" pitchFamily="18" charset="-127"/>
                  </a:rPr>
                  <a:t>최고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DB8071B-D398-4CBB-AAF2-AC3E1FA88A69}"/>
                  </a:ext>
                </a:extLst>
              </p:cNvPr>
              <p:cNvSpPr/>
              <p:nvPr/>
            </p:nvSpPr>
            <p:spPr>
              <a:xfrm>
                <a:off x="661879" y="1436248"/>
                <a:ext cx="3461067" cy="860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아프리카</a:t>
                </a:r>
                <a:r>
                  <a:rPr lang="en-US" altLang="ko-KR" sz="2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TV </a:t>
                </a:r>
                <a:r>
                  <a:rPr lang="ko-KR" altLang="en-US" sz="2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이용자수 추이</a:t>
                </a:r>
                <a:endParaRPr lang="en-US" altLang="ko-KR" sz="2000" dirty="0">
                  <a:ln w="3175">
                    <a:solidFill>
                      <a:schemeClr val="tx1"/>
                    </a:solidFill>
                  </a:ln>
                  <a:solidFill>
                    <a:srgbClr val="272938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(</a:t>
                </a:r>
                <a:r>
                  <a:rPr lang="ko-KR" altLang="en-US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단위 </a:t>
                </a:r>
                <a:r>
                  <a:rPr lang="en-US" altLang="ko-KR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: </a:t>
                </a:r>
                <a:r>
                  <a:rPr lang="ko-KR" altLang="en-US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만 명</a:t>
                </a:r>
                <a:r>
                  <a:rPr lang="en-US" altLang="ko-KR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)</a:t>
                </a:r>
                <a:r>
                  <a:rPr lang="ko-KR" altLang="en-US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 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51AB5B0-90BE-4E31-B27A-324F0BB9D836}"/>
                  </a:ext>
                </a:extLst>
              </p:cNvPr>
              <p:cNvSpPr/>
              <p:nvPr/>
            </p:nvSpPr>
            <p:spPr>
              <a:xfrm>
                <a:off x="755925" y="4820506"/>
                <a:ext cx="1479489" cy="336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* </a:t>
                </a:r>
                <a:r>
                  <a:rPr lang="ko-KR" altLang="en-US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월 평균 방문자수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12B304E-65F8-4E16-B4E8-C12D5FA30642}"/>
                  </a:ext>
                </a:extLst>
              </p:cNvPr>
              <p:cNvSpPr/>
              <p:nvPr/>
            </p:nvSpPr>
            <p:spPr>
              <a:xfrm>
                <a:off x="3851838" y="4820506"/>
                <a:ext cx="1479489" cy="336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자료 </a:t>
                </a:r>
                <a:r>
                  <a:rPr lang="en-US" altLang="ko-KR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: </a:t>
                </a:r>
                <a:r>
                  <a:rPr lang="ko-KR" altLang="en-US" sz="1000" dirty="0">
                    <a:ln w="3175">
                      <a:solidFill>
                        <a:schemeClr val="tx1"/>
                      </a:solidFill>
                    </a:ln>
                    <a:solidFill>
                      <a:srgbClr val="272938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한국투자증권</a:t>
                </a: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4D5F523-8318-4698-B92A-F10D0C683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076" y="1926074"/>
            <a:ext cx="4437228" cy="3161752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25400" dist="25400" dir="2700000" sx="101000" sy="101000" algn="tl" rotWithShape="0">
              <a:srgbClr val="000000">
                <a:alpha val="35000"/>
              </a:srgbClr>
            </a:outerShdw>
          </a:effectLst>
        </p:spPr>
      </p:pic>
      <p:sp>
        <p:nvSpPr>
          <p:cNvPr id="23" name="사각형: 둥근 모서리 72">
            <a:extLst>
              <a:ext uri="{FF2B5EF4-FFF2-40B4-BE49-F238E27FC236}">
                <a16:creationId xmlns:a16="http://schemas.microsoft.com/office/drawing/2014/main" id="{71DAE3CC-F0E6-43FF-904C-64EF49A3DDCB}"/>
              </a:ext>
            </a:extLst>
          </p:cNvPr>
          <p:cNvSpPr/>
          <p:nvPr/>
        </p:nvSpPr>
        <p:spPr>
          <a:xfrm>
            <a:off x="1592580" y="1389445"/>
            <a:ext cx="3259642" cy="400109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실시간 영상 플랫폼 이용자수의 증가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A17F2-8D1D-485C-B3D8-8C4579A3B947}"/>
              </a:ext>
            </a:extLst>
          </p:cNvPr>
          <p:cNvSpPr txBox="1"/>
          <p:nvPr/>
        </p:nvSpPr>
        <p:spPr>
          <a:xfrm>
            <a:off x="764065" y="5174400"/>
            <a:ext cx="4916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‘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아프리카</a:t>
            </a:r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TV’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의 </a:t>
            </a:r>
            <a:r>
              <a:rPr lang="ko-KR" altLang="en-US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월 평균 이용자수는 약 </a:t>
            </a:r>
            <a:r>
              <a:rPr lang="en-US" altLang="ko-KR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752</a:t>
            </a:r>
            <a:r>
              <a:rPr lang="ko-KR" altLang="en-US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만 명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으로 계속해서 증가하고 있으며</a:t>
            </a:r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최근 유튜브와 인스타그램 라이브 등으로 </a:t>
            </a:r>
            <a:r>
              <a:rPr lang="ko-KR" altLang="en-US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실시간 영상 플랫폼 산업이 확대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되고 있다</a:t>
            </a:r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</p:txBody>
      </p:sp>
      <p:sp>
        <p:nvSpPr>
          <p:cNvPr id="27" name="사각형: 둥근 모서리 72">
            <a:extLst>
              <a:ext uri="{FF2B5EF4-FFF2-40B4-BE49-F238E27FC236}">
                <a16:creationId xmlns:a16="http://schemas.microsoft.com/office/drawing/2014/main" id="{A626E0CE-8779-4338-AE96-0048F2D265B8}"/>
              </a:ext>
            </a:extLst>
          </p:cNvPr>
          <p:cNvSpPr/>
          <p:nvPr/>
        </p:nvSpPr>
        <p:spPr>
          <a:xfrm>
            <a:off x="7497522" y="1389445"/>
            <a:ext cx="3126336" cy="400109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프라이버시 침해로 인한 논란 지속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40341-BBE1-459B-9898-F19509772DD4}"/>
              </a:ext>
            </a:extLst>
          </p:cNvPr>
          <p:cNvSpPr txBox="1"/>
          <p:nvPr/>
        </p:nvSpPr>
        <p:spPr>
          <a:xfrm>
            <a:off x="1699606" y="3773589"/>
            <a:ext cx="401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632</a:t>
            </a:r>
            <a:endParaRPr lang="ko-KR" altLang="en-US" sz="10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6F9FA-58AF-44DA-B96D-21930D56C595}"/>
              </a:ext>
            </a:extLst>
          </p:cNvPr>
          <p:cNvSpPr txBox="1"/>
          <p:nvPr/>
        </p:nvSpPr>
        <p:spPr>
          <a:xfrm>
            <a:off x="2648223" y="3227989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682</a:t>
            </a:r>
            <a:endParaRPr lang="ko-KR" altLang="en-US" sz="10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236CAE-2BF8-475D-8827-3B7740342269}"/>
              </a:ext>
            </a:extLst>
          </p:cNvPr>
          <p:cNvSpPr txBox="1"/>
          <p:nvPr/>
        </p:nvSpPr>
        <p:spPr>
          <a:xfrm>
            <a:off x="3589955" y="2865979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716</a:t>
            </a:r>
            <a:endParaRPr lang="ko-KR" altLang="en-US" sz="10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FB5958-A85B-41B4-A37D-37BC87A0E623}"/>
              </a:ext>
            </a:extLst>
          </p:cNvPr>
          <p:cNvSpPr txBox="1"/>
          <p:nvPr/>
        </p:nvSpPr>
        <p:spPr>
          <a:xfrm>
            <a:off x="4528865" y="2470179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752</a:t>
            </a:r>
            <a:endParaRPr lang="ko-KR" altLang="en-US" sz="10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1DF209-1C57-420D-B87E-220F0580DE9B}"/>
              </a:ext>
            </a:extLst>
          </p:cNvPr>
          <p:cNvSpPr txBox="1"/>
          <p:nvPr/>
        </p:nvSpPr>
        <p:spPr>
          <a:xfrm>
            <a:off x="6602354" y="5174400"/>
            <a:ext cx="4916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기존의 게임</a:t>
            </a:r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일상</a:t>
            </a:r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/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토크 등 실내 콘텐츠를 넘어 최근 축구 거리응원</a:t>
            </a:r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시위현장 중계 등 </a:t>
            </a:r>
            <a:r>
              <a:rPr lang="ko-KR" altLang="en-US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야외 촬영 및 대규모 현장을 배경으로 방송이 진행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되는 경우가 많아지고 있다</a:t>
            </a:r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endParaRPr lang="en-US" altLang="ko-KR" sz="16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8EFD3FE-3A0C-4A6F-A74A-73C0537FEAE1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실시간 영상 플랫폼 산업의 확대</a:t>
            </a:r>
            <a:r>
              <a:rPr lang="ko-KR" altLang="en-US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로</a:t>
            </a:r>
            <a:r>
              <a:rPr lang="ko-KR" altLang="en-US" sz="2400" dirty="0">
                <a:solidFill>
                  <a:srgbClr val="272938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비출연자의 프라이버시 보호 중요성</a:t>
            </a:r>
            <a:r>
              <a:rPr lang="ko-KR" altLang="en-US" sz="2400" dirty="0">
                <a:solidFill>
                  <a:srgbClr val="272938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 err="1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증가</a:t>
            </a:r>
            <a:r>
              <a:rPr lang="ko-KR" altLang="en-US" sz="2400" dirty="0" err="1">
                <a:solidFill>
                  <a:srgbClr val="FFD96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ㅇ</a:t>
            </a:r>
            <a:endParaRPr lang="ko-KR" altLang="en-US" sz="2400" dirty="0">
              <a:solidFill>
                <a:srgbClr val="FFD96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8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173973-60AB-4FC2-AFEA-00AB3E5FF65C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촬영자가 출연자들에게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촬영 목적과 내용을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설명할 수 있도록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규정 설명 제공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44" name="모서리가 둥근 직사각형 4">
            <a:extLst>
              <a:ext uri="{FF2B5EF4-FFF2-40B4-BE49-F238E27FC236}">
                <a16:creationId xmlns:a16="http://schemas.microsoft.com/office/drawing/2014/main" id="{61243A65-6E0B-4456-B7E6-159A4D9DCAFB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07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42180D-F1FF-412F-A44F-D0532FC4DB2D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6341E07-D8D1-45E3-AA68-349036458BC6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5F9242C5-7487-4A43-A691-0C3C05F897D1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9">
              <a:extLst>
                <a:ext uri="{FF2B5EF4-FFF2-40B4-BE49-F238E27FC236}">
                  <a16:creationId xmlns:a16="http://schemas.microsoft.com/office/drawing/2014/main" id="{DF2AD8ED-D574-4AD9-A00D-C9747DF8AE8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0">
              <a:extLst>
                <a:ext uri="{FF2B5EF4-FFF2-40B4-BE49-F238E27FC236}">
                  <a16:creationId xmlns:a16="http://schemas.microsoft.com/office/drawing/2014/main" id="{8AF6D763-294A-4989-A36A-C1C21C2B8853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모서리가 둥근 직사각형 11">
              <a:extLst>
                <a:ext uri="{FF2B5EF4-FFF2-40B4-BE49-F238E27FC236}">
                  <a16:creationId xmlns:a16="http://schemas.microsoft.com/office/drawing/2014/main" id="{EDA90F28-12FE-4F72-BE4F-0C0253447D3F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613C499-C52A-40C3-B567-6F58AB84B0DE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4969DA-0677-4F7F-A165-6855CB2B45F8}"/>
              </a:ext>
            </a:extLst>
          </p:cNvPr>
          <p:cNvSpPr txBox="1"/>
          <p:nvPr/>
        </p:nvSpPr>
        <p:spPr>
          <a:xfrm>
            <a:off x="1152525" y="72952"/>
            <a:ext cx="2215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보안요구사항 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1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 미디어 법적 규제 고지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2F0A2A4-85BE-4BB1-A5C8-04A13E6E4475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56052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198DA66-041E-4E81-AB03-A582AB7A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4" y="1692838"/>
            <a:ext cx="11635892" cy="1959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DF32DE-1B0C-45A7-8216-4DE632A298CD}"/>
              </a:ext>
            </a:extLst>
          </p:cNvPr>
          <p:cNvSpPr txBox="1"/>
          <p:nvPr/>
        </p:nvSpPr>
        <p:spPr>
          <a:xfrm>
            <a:off x="1110376" y="4137831"/>
            <a:ext cx="9971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인 미디어 종사자들에게 필요한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법적 규제를 미리 알려줌으로써 촬영자는 법적 문제를 피할 수 있고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출연자는 본인의 초상권이 어떻게 사용되는지</a:t>
            </a:r>
            <a:r>
              <a:rPr lang="en-US" altLang="ko-KR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알 수 있고 자신의 권리를 안전하게 보장받을 수 있다</a:t>
            </a:r>
            <a:r>
              <a:rPr lang="en-US" altLang="ko-KR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879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CB26A78-67C9-4682-9EE6-1E91843866DF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08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2F53C5-D30A-40DB-981A-1252B5511BF3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28D3B-F8FA-4AA5-A1DA-5BA80B960062}"/>
              </a:ext>
            </a:extLst>
          </p:cNvPr>
          <p:cNvCxnSpPr>
            <a:cxnSpLocks/>
          </p:cNvCxnSpPr>
          <p:nvPr/>
        </p:nvCxnSpPr>
        <p:spPr>
          <a:xfrm>
            <a:off x="490746" y="900761"/>
            <a:ext cx="7920000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815A74-C3E2-438F-BD96-794B5BFEDF9E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421F677-42AE-41CB-8FBA-91E54B6732D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66C8EF3A-5DFE-467A-9A31-92FDE7A69E63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580B1417-DE3F-47BD-B315-A024E797EA2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AB60051D-4D88-4EBC-B3C5-AEC6B1C6D9A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47CCE8-7AFC-47EE-9CFD-94973C8803C5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A5474-7EE0-45A0-A32B-741A7DC7C96E}"/>
              </a:ext>
            </a:extLst>
          </p:cNvPr>
          <p:cNvSpPr txBox="1"/>
          <p:nvPr/>
        </p:nvSpPr>
        <p:spPr>
          <a:xfrm>
            <a:off x="1152525" y="72952"/>
            <a:ext cx="271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실현가능성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활용성 측면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–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상업성 및 공공성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366F43-1E92-413C-B6BB-4E66776F18E6}"/>
              </a:ext>
            </a:extLst>
          </p:cNvPr>
          <p:cNvGrpSpPr/>
          <p:nvPr/>
        </p:nvGrpSpPr>
        <p:grpSpPr>
          <a:xfrm>
            <a:off x="2307661" y="1587601"/>
            <a:ext cx="7576678" cy="4600470"/>
            <a:chOff x="2466289" y="1587601"/>
            <a:chExt cx="7576678" cy="460047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4EDB19F-75CF-4298-B475-0932FA528C26}"/>
                </a:ext>
              </a:extLst>
            </p:cNvPr>
            <p:cNvGrpSpPr/>
            <p:nvPr/>
          </p:nvGrpSpPr>
          <p:grpSpPr>
            <a:xfrm>
              <a:off x="2466289" y="1587601"/>
              <a:ext cx="7576678" cy="929120"/>
              <a:chOff x="4250766" y="1409937"/>
              <a:chExt cx="7576678" cy="9291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701915E-D09F-46F9-B5AD-5B038AC058E4}"/>
                  </a:ext>
                </a:extLst>
              </p:cNvPr>
              <p:cNvSpPr/>
              <p:nvPr/>
            </p:nvSpPr>
            <p:spPr>
              <a:xfrm>
                <a:off x="4477151" y="1692726"/>
                <a:ext cx="712250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동의 없이 피서지</a:t>
                </a:r>
                <a:r>
                  <a:rPr lang="en-US" altLang="ko-KR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길거리에서 진행되는</a:t>
                </a:r>
                <a:endParaRPr lang="en-US" altLang="ko-KR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헌팅 라이브방송으로 인한 피해 증가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D9526C0-F032-4673-AFED-19B9245C77F7}"/>
                  </a:ext>
                </a:extLst>
              </p:cNvPr>
              <p:cNvSpPr/>
              <p:nvPr/>
            </p:nvSpPr>
            <p:spPr>
              <a:xfrm>
                <a:off x="4250766" y="1409937"/>
                <a:ext cx="45557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“</a:t>
                </a:r>
                <a:endParaRPr lang="ko-KR" altLang="en-US" sz="48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8FFFA1F-8A6E-44F5-AE15-43F083CE06C8}"/>
                  </a:ext>
                </a:extLst>
              </p:cNvPr>
              <p:cNvSpPr/>
              <p:nvPr/>
            </p:nvSpPr>
            <p:spPr>
              <a:xfrm>
                <a:off x="11371870" y="1409937"/>
                <a:ext cx="45557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”</a:t>
                </a:r>
                <a:endParaRPr lang="ko-KR" altLang="en-US" sz="5400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17EEAE3-A936-4AE0-BA78-55F1DC140AE2}"/>
                </a:ext>
              </a:extLst>
            </p:cNvPr>
            <p:cNvGrpSpPr/>
            <p:nvPr/>
          </p:nvGrpSpPr>
          <p:grpSpPr>
            <a:xfrm>
              <a:off x="2466289" y="2623346"/>
              <a:ext cx="7576678" cy="981695"/>
              <a:chOff x="4250766" y="1409937"/>
              <a:chExt cx="7576678" cy="98169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FDE881-E928-4D80-91EF-1A70B29845B1}"/>
                  </a:ext>
                </a:extLst>
              </p:cNvPr>
              <p:cNvSpPr/>
              <p:nvPr/>
            </p:nvSpPr>
            <p:spPr>
              <a:xfrm>
                <a:off x="4317845" y="1745301"/>
                <a:ext cx="74425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뉴스에서는 범죄 피해자 초상권</a:t>
                </a:r>
                <a:r>
                  <a:rPr lang="en-US" altLang="ko-KR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시위 및 집회 참여자의 초상권</a:t>
                </a:r>
                <a:r>
                  <a:rPr lang="en-US" altLang="ko-KR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, </a:t>
                </a: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올림픽 등 국제적인 경기 관람자의 초상권에 대한 문제가 끊임없이 제기</a:t>
                </a:r>
                <a:endParaRPr lang="en-US" altLang="ko-KR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8B1646B-8562-4032-B8ED-59E1312A2562}"/>
                  </a:ext>
                </a:extLst>
              </p:cNvPr>
              <p:cNvSpPr/>
              <p:nvPr/>
            </p:nvSpPr>
            <p:spPr>
              <a:xfrm>
                <a:off x="4250766" y="1409937"/>
                <a:ext cx="45557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“</a:t>
                </a:r>
                <a:endParaRPr lang="ko-KR" altLang="en-US" sz="4800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C78955F-8D80-4377-9367-38B38ED7D6BC}"/>
                  </a:ext>
                </a:extLst>
              </p:cNvPr>
              <p:cNvSpPr/>
              <p:nvPr/>
            </p:nvSpPr>
            <p:spPr>
              <a:xfrm>
                <a:off x="11371870" y="1409937"/>
                <a:ext cx="45557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”</a:t>
                </a:r>
                <a:endParaRPr lang="ko-KR" altLang="en-US" sz="5400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4E1E42-F874-4093-890C-A2CCE51AC7D3}"/>
                </a:ext>
              </a:extLst>
            </p:cNvPr>
            <p:cNvGrpSpPr/>
            <p:nvPr/>
          </p:nvGrpSpPr>
          <p:grpSpPr>
            <a:xfrm>
              <a:off x="2466289" y="3973226"/>
              <a:ext cx="7576678" cy="830997"/>
              <a:chOff x="4250766" y="1409937"/>
              <a:chExt cx="7576678" cy="83099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37D2D19-DD6E-4360-9642-F2653CCB9ABC}"/>
                  </a:ext>
                </a:extLst>
              </p:cNvPr>
              <p:cNvSpPr/>
              <p:nvPr/>
            </p:nvSpPr>
            <p:spPr>
              <a:xfrm>
                <a:off x="4317845" y="1594603"/>
                <a:ext cx="74425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라이브방송에서의 초상권 침해 피해로 인해 단속 규정 청원 진행</a:t>
                </a:r>
                <a:endParaRPr lang="en-US" altLang="ko-KR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3267C26-9FF6-437D-8DF3-DADCD216532A}"/>
                  </a:ext>
                </a:extLst>
              </p:cNvPr>
              <p:cNvSpPr/>
              <p:nvPr/>
            </p:nvSpPr>
            <p:spPr>
              <a:xfrm>
                <a:off x="4250766" y="1409937"/>
                <a:ext cx="45557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“</a:t>
                </a:r>
                <a:endParaRPr lang="ko-KR" altLang="en-US" sz="4800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132B774-52E7-4227-B1FF-0139AF8DA222}"/>
                  </a:ext>
                </a:extLst>
              </p:cNvPr>
              <p:cNvSpPr/>
              <p:nvPr/>
            </p:nvSpPr>
            <p:spPr>
              <a:xfrm>
                <a:off x="11371870" y="1409937"/>
                <a:ext cx="45557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”</a:t>
                </a:r>
                <a:endParaRPr lang="ko-KR" altLang="en-US" sz="5400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067400-15DD-4928-825D-9364AD6986B2}"/>
                </a:ext>
              </a:extLst>
            </p:cNvPr>
            <p:cNvSpPr txBox="1"/>
            <p:nvPr/>
          </p:nvSpPr>
          <p:spPr>
            <a:xfrm>
              <a:off x="3318668" y="5726406"/>
              <a:ext cx="58705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초상권 침해로 인해 </a:t>
              </a:r>
              <a:r>
                <a:rPr lang="ko-KR" altLang="en-US" sz="2400" dirty="0">
                  <a:solidFill>
                    <a:srgbClr val="FE1818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불쾌감</a:t>
              </a:r>
              <a:r>
                <a:rPr lang="ko-KR" altLang="en-US" sz="2400" dirty="0"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을 느끼는 사람들 多</a:t>
              </a:r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A0910C90-2A0F-4174-87E4-5525B82C9378}"/>
                </a:ext>
              </a:extLst>
            </p:cNvPr>
            <p:cNvSpPr/>
            <p:nvPr/>
          </p:nvSpPr>
          <p:spPr>
            <a:xfrm rot="5400000">
              <a:off x="5964469" y="5086772"/>
              <a:ext cx="578917" cy="346522"/>
            </a:xfrm>
            <a:prstGeom prst="rightArrow">
              <a:avLst>
                <a:gd name="adj1" fmla="val 63129"/>
                <a:gd name="adj2" fmla="val 58284"/>
              </a:avLst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390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CB26A78-67C9-4682-9EE6-1E91843866DF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08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2F53C5-D30A-40DB-981A-1252B5511BF3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28D3B-F8FA-4AA5-A1DA-5BA80B960062}"/>
              </a:ext>
            </a:extLst>
          </p:cNvPr>
          <p:cNvCxnSpPr>
            <a:cxnSpLocks/>
          </p:cNvCxnSpPr>
          <p:nvPr/>
        </p:nvCxnSpPr>
        <p:spPr>
          <a:xfrm>
            <a:off x="490746" y="900761"/>
            <a:ext cx="7920000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815A74-C3E2-438F-BD96-794B5BFEDF9E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421F677-42AE-41CB-8FBA-91E54B6732D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66C8EF3A-5DFE-467A-9A31-92FDE7A69E63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580B1417-DE3F-47BD-B315-A024E797EA2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AB60051D-4D88-4EBC-B3C5-AEC6B1C6D9A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47CCE8-7AFC-47EE-9CFD-94973C8803C5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A5474-7EE0-45A0-A32B-741A7DC7C96E}"/>
              </a:ext>
            </a:extLst>
          </p:cNvPr>
          <p:cNvSpPr txBox="1"/>
          <p:nvPr/>
        </p:nvSpPr>
        <p:spPr>
          <a:xfrm>
            <a:off x="1152525" y="72952"/>
            <a:ext cx="271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실현가능성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활용성 측면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–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상업성 및 공공성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7D2A3D-F599-4B25-B22A-D6A68E058CA6}"/>
              </a:ext>
            </a:extLst>
          </p:cNvPr>
          <p:cNvGrpSpPr/>
          <p:nvPr/>
        </p:nvGrpSpPr>
        <p:grpSpPr>
          <a:xfrm>
            <a:off x="554988" y="2747896"/>
            <a:ext cx="11203759" cy="2891336"/>
            <a:chOff x="554988" y="2419905"/>
            <a:chExt cx="11203759" cy="289133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24BDA80-F8C1-4925-9538-9AB8000C9B50}"/>
                </a:ext>
              </a:extLst>
            </p:cNvPr>
            <p:cNvGrpSpPr/>
            <p:nvPr/>
          </p:nvGrpSpPr>
          <p:grpSpPr>
            <a:xfrm>
              <a:off x="554988" y="2419905"/>
              <a:ext cx="4914631" cy="2566253"/>
              <a:chOff x="2417060" y="2195628"/>
              <a:chExt cx="8515350" cy="44767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EF6F8E-D3B5-40AC-9795-3312759FF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7060" y="2195628"/>
                <a:ext cx="8515350" cy="4476750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189B849-E0A1-4624-82F7-247FE7714053}"/>
                  </a:ext>
                </a:extLst>
              </p:cNvPr>
              <p:cNvSpPr/>
              <p:nvPr/>
            </p:nvSpPr>
            <p:spPr>
              <a:xfrm>
                <a:off x="7042323" y="5246241"/>
                <a:ext cx="1747778" cy="219920"/>
              </a:xfrm>
              <a:prstGeom prst="rect">
                <a:avLst/>
              </a:prstGeom>
              <a:solidFill>
                <a:srgbClr val="FE1818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4D1E5D0-4AC5-4F74-8B18-0CCD82FA5FA2}"/>
                </a:ext>
              </a:extLst>
            </p:cNvPr>
            <p:cNvGrpSpPr/>
            <p:nvPr/>
          </p:nvGrpSpPr>
          <p:grpSpPr>
            <a:xfrm>
              <a:off x="5936274" y="2419905"/>
              <a:ext cx="5803560" cy="2566294"/>
              <a:chOff x="5579591" y="1704751"/>
              <a:chExt cx="5803560" cy="256629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2629F5E-8AF1-45F9-8B79-52EB6EEE2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9591" y="1704751"/>
                <a:ext cx="5803560" cy="2566294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829D9A3-C836-4D0B-90F6-DB044D42C57F}"/>
                  </a:ext>
                </a:extLst>
              </p:cNvPr>
              <p:cNvSpPr/>
              <p:nvPr/>
            </p:nvSpPr>
            <p:spPr>
              <a:xfrm>
                <a:off x="6315734" y="3556349"/>
                <a:ext cx="4946433" cy="216998"/>
              </a:xfrm>
              <a:prstGeom prst="rect">
                <a:avLst/>
              </a:prstGeom>
              <a:solidFill>
                <a:srgbClr val="FE1818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8AEC590-3F61-4D15-920E-10A8A82008B2}"/>
                  </a:ext>
                </a:extLst>
              </p:cNvPr>
              <p:cNvSpPr/>
              <p:nvPr/>
            </p:nvSpPr>
            <p:spPr>
              <a:xfrm>
                <a:off x="5690702" y="3847170"/>
                <a:ext cx="2897714" cy="216998"/>
              </a:xfrm>
              <a:prstGeom prst="rect">
                <a:avLst/>
              </a:prstGeom>
              <a:solidFill>
                <a:srgbClr val="FE1818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6E6BB1-5BE7-4FF0-8F11-ECB7EC207715}"/>
                </a:ext>
              </a:extLst>
            </p:cNvPr>
            <p:cNvSpPr txBox="1"/>
            <p:nvPr/>
          </p:nvSpPr>
          <p:spPr>
            <a:xfrm flipH="1">
              <a:off x="554988" y="5003464"/>
              <a:ext cx="176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2016.11.25</a:t>
              </a:r>
              <a:endParaRPr lang="ko-KR" altLang="en-US" sz="14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6F0D6E-8BD4-4CF2-85B5-29B67048663E}"/>
                </a:ext>
              </a:extLst>
            </p:cNvPr>
            <p:cNvSpPr txBox="1"/>
            <p:nvPr/>
          </p:nvSpPr>
          <p:spPr>
            <a:xfrm flipH="1">
              <a:off x="9993579" y="5003464"/>
              <a:ext cx="176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2019.03.05</a:t>
              </a:r>
              <a:endParaRPr lang="ko-KR" altLang="en-US" sz="14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25" name="사각형: 둥근 모서리 72">
            <a:extLst>
              <a:ext uri="{FF2B5EF4-FFF2-40B4-BE49-F238E27FC236}">
                <a16:creationId xmlns:a16="http://schemas.microsoft.com/office/drawing/2014/main" id="{A2FBAADA-CEB1-48DD-A3C1-C18ADD75DCA6}"/>
              </a:ext>
            </a:extLst>
          </p:cNvPr>
          <p:cNvSpPr/>
          <p:nvPr/>
        </p:nvSpPr>
        <p:spPr>
          <a:xfrm>
            <a:off x="1618881" y="2072262"/>
            <a:ext cx="8634785" cy="400109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다음 </a:t>
            </a:r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tv</a:t>
            </a:r>
            <a:r>
              <a:rPr lang="ko-KR" altLang="en-US" sz="2000" dirty="0" err="1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팟</a:t>
            </a:r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및 서울시에서 공고한 라이브 방송 초상권 침해에 대한 지침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815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CB26A78-67C9-4682-9EE6-1E91843866DF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08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2F53C5-D30A-40DB-981A-1252B5511BF3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28D3B-F8FA-4AA5-A1DA-5BA80B960062}"/>
              </a:ext>
            </a:extLst>
          </p:cNvPr>
          <p:cNvCxnSpPr>
            <a:cxnSpLocks/>
          </p:cNvCxnSpPr>
          <p:nvPr/>
        </p:nvCxnSpPr>
        <p:spPr>
          <a:xfrm>
            <a:off x="490746" y="900761"/>
            <a:ext cx="7920000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815A74-C3E2-438F-BD96-794B5BFEDF9E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421F677-42AE-41CB-8FBA-91E54B6732D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66C8EF3A-5DFE-467A-9A31-92FDE7A69E63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580B1417-DE3F-47BD-B315-A024E797EA2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AB60051D-4D88-4EBC-B3C5-AEC6B1C6D9A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47CCE8-7AFC-47EE-9CFD-94973C8803C5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A5474-7EE0-45A0-A32B-741A7DC7C96E}"/>
              </a:ext>
            </a:extLst>
          </p:cNvPr>
          <p:cNvSpPr txBox="1"/>
          <p:nvPr/>
        </p:nvSpPr>
        <p:spPr>
          <a:xfrm>
            <a:off x="1152525" y="72952"/>
            <a:ext cx="271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실현가능성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활용성 측면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–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상업성 및 공공성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292122-B329-4DFD-8BB4-97AFB02CF2D4}"/>
              </a:ext>
            </a:extLst>
          </p:cNvPr>
          <p:cNvSpPr/>
          <p:nvPr/>
        </p:nvSpPr>
        <p:spPr>
          <a:xfrm>
            <a:off x="1127510" y="5607469"/>
            <a:ext cx="9936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현재까지도 라이브방송에 대한 </a:t>
            </a:r>
            <a:r>
              <a:rPr lang="ko-KR" altLang="en-US" sz="2400" dirty="0">
                <a:solidFill>
                  <a:srgbClr val="FE181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초상권 침해 문제 계속해서 발생</a:t>
            </a:r>
            <a:r>
              <a:rPr lang="en-US" altLang="ko-KR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</a:t>
            </a:r>
            <a:r>
              <a:rPr lang="en-US" altLang="ko-KR" sz="2400" dirty="0">
                <a:solidFill>
                  <a:srgbClr val="FE181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그 이유는</a:t>
            </a:r>
            <a:r>
              <a:rPr lang="en-US" altLang="ko-KR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?</a:t>
            </a: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104326DC-9A8C-4C5C-8F25-E1789E1E9A8D}"/>
              </a:ext>
            </a:extLst>
          </p:cNvPr>
          <p:cNvGraphicFramePr/>
          <p:nvPr/>
        </p:nvGraphicFramePr>
        <p:xfrm>
          <a:off x="1152525" y="1622492"/>
          <a:ext cx="3884001" cy="3244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F4E0611-648A-4EA7-B5E3-4359C962A561}"/>
              </a:ext>
            </a:extLst>
          </p:cNvPr>
          <p:cNvSpPr txBox="1"/>
          <p:nvPr/>
        </p:nvSpPr>
        <p:spPr>
          <a:xfrm>
            <a:off x="1864086" y="2841932"/>
            <a:ext cx="2460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초상권 침해 관련 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조정·중재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신청 현황 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(2005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– 2017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1,158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건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60DBEE9-C3B7-488B-911C-EE6106FA9C13}"/>
              </a:ext>
            </a:extLst>
          </p:cNvPr>
          <p:cNvCxnSpPr>
            <a:cxnSpLocks/>
          </p:cNvCxnSpPr>
          <p:nvPr/>
        </p:nvCxnSpPr>
        <p:spPr>
          <a:xfrm flipV="1">
            <a:off x="3911429" y="1741682"/>
            <a:ext cx="631098" cy="435087"/>
          </a:xfrm>
          <a:prstGeom prst="bentConnector3">
            <a:avLst>
              <a:gd name="adj1" fmla="val 2315"/>
            </a:avLst>
          </a:prstGeom>
          <a:ln w="28575">
            <a:solidFill>
              <a:srgbClr val="E6E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D19E2E-CDD0-4FB1-81FF-592418EC91FE}"/>
              </a:ext>
            </a:extLst>
          </p:cNvPr>
          <p:cNvSpPr txBox="1"/>
          <p:nvPr/>
        </p:nvSpPr>
        <p:spPr>
          <a:xfrm>
            <a:off x="4540236" y="154983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최근 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(681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건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BB081A1-937D-4FE1-B92C-090FA6072960}"/>
              </a:ext>
            </a:extLst>
          </p:cNvPr>
          <p:cNvGrpSpPr/>
          <p:nvPr/>
        </p:nvGrpSpPr>
        <p:grpSpPr>
          <a:xfrm>
            <a:off x="5748087" y="2556205"/>
            <a:ext cx="7079537" cy="1723504"/>
            <a:chOff x="5406819" y="2568234"/>
            <a:chExt cx="7079537" cy="172350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390C07-B3D0-4F2C-BD84-FE267E2830D5}"/>
                </a:ext>
              </a:extLst>
            </p:cNvPr>
            <p:cNvSpPr/>
            <p:nvPr/>
          </p:nvSpPr>
          <p:spPr>
            <a:xfrm>
              <a:off x="5406819" y="2568234"/>
              <a:ext cx="65934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유튜브 등 인터넷 방송 초상권 심의 건수 </a:t>
              </a:r>
              <a:r>
                <a:rPr lang="en-US" altLang="ko-KR" sz="2800" dirty="0">
                  <a:solidFill>
                    <a:srgbClr val="FE1818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96</a:t>
              </a:r>
              <a:r>
                <a:rPr lang="ko-KR" altLang="en-US" sz="2800" dirty="0">
                  <a:solidFill>
                    <a:srgbClr val="FE1818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건</a:t>
              </a:r>
              <a:endParaRPr lang="ko-KR" altLang="en-US" sz="2000" dirty="0">
                <a:solidFill>
                  <a:srgbClr val="FE1818"/>
                </a:solidFill>
                <a:latin typeface="a고딕18" panose="02020600000000000000" pitchFamily="18" charset="-127"/>
                <a:ea typeface="a고딕18" panose="02020600000000000000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8D5FA99-5D65-4DA9-8A72-8ADF30374E54}"/>
                </a:ext>
              </a:extLst>
            </p:cNvPr>
            <p:cNvSpPr/>
            <p:nvPr/>
          </p:nvSpPr>
          <p:spPr>
            <a:xfrm>
              <a:off x="5892956" y="3243327"/>
              <a:ext cx="65934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그 중</a:t>
              </a:r>
              <a:r>
                <a:rPr lang="en-US" altLang="ko-KR" sz="200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시정 요구가 받아들여진 건수 </a:t>
              </a:r>
              <a:r>
                <a:rPr lang="en-US" altLang="ko-KR" sz="2800" dirty="0">
                  <a:solidFill>
                    <a:srgbClr val="FE1818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49</a:t>
              </a:r>
              <a:r>
                <a:rPr lang="ko-KR" altLang="en-US" sz="2800" dirty="0">
                  <a:solidFill>
                    <a:srgbClr val="FE1818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건</a:t>
              </a:r>
              <a:endParaRPr lang="ko-KR" altLang="en-US" sz="2000" dirty="0">
                <a:solidFill>
                  <a:srgbClr val="FE1818"/>
                </a:solidFill>
                <a:latin typeface="a고딕18" panose="02020600000000000000" pitchFamily="18" charset="-127"/>
                <a:ea typeface="a고딕18" panose="02020600000000000000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52E8B5-BB6D-4B9E-B98D-4DD51C044255}"/>
                </a:ext>
              </a:extLst>
            </p:cNvPr>
            <p:cNvSpPr txBox="1"/>
            <p:nvPr/>
          </p:nvSpPr>
          <p:spPr>
            <a:xfrm>
              <a:off x="7975221" y="392240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(2017</a:t>
              </a:r>
              <a:r>
                <a:rPr lang="ko-KR" altLang="en-US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– 2019</a:t>
              </a:r>
              <a:r>
                <a:rPr lang="ko-KR" altLang="en-US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5</a:t>
              </a:r>
              <a:r>
                <a:rPr lang="ko-KR" altLang="en-US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월</a:t>
              </a:r>
              <a:r>
                <a:rPr lang="en-US" altLang="ko-KR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53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CB26A78-67C9-4682-9EE6-1E91843866DF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08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2F53C5-D30A-40DB-981A-1252B5511BF3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28D3B-F8FA-4AA5-A1DA-5BA80B960062}"/>
              </a:ext>
            </a:extLst>
          </p:cNvPr>
          <p:cNvCxnSpPr>
            <a:cxnSpLocks/>
          </p:cNvCxnSpPr>
          <p:nvPr/>
        </p:nvCxnSpPr>
        <p:spPr>
          <a:xfrm>
            <a:off x="490746" y="900761"/>
            <a:ext cx="7920000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815A74-C3E2-438F-BD96-794B5BFEDF9E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421F677-42AE-41CB-8FBA-91E54B6732D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66C8EF3A-5DFE-467A-9A31-92FDE7A69E63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580B1417-DE3F-47BD-B315-A024E797EA2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AB60051D-4D88-4EBC-B3C5-AEC6B1C6D9A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47CCE8-7AFC-47EE-9CFD-94973C8803C5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A5474-7EE0-45A0-A32B-741A7DC7C96E}"/>
              </a:ext>
            </a:extLst>
          </p:cNvPr>
          <p:cNvSpPr txBox="1"/>
          <p:nvPr/>
        </p:nvSpPr>
        <p:spPr>
          <a:xfrm>
            <a:off x="1152525" y="72952"/>
            <a:ext cx="271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실현가능성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활용성 측면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–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상업성 및 공공성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BA8AC8-B3D1-4F54-9764-8232FA791609}"/>
              </a:ext>
            </a:extLst>
          </p:cNvPr>
          <p:cNvSpPr/>
          <p:nvPr/>
        </p:nvSpPr>
        <p:spPr>
          <a:xfrm>
            <a:off x="3717925" y="1490131"/>
            <a:ext cx="68250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“방송통신의 심의는 사전규제가 아닌 </a:t>
            </a:r>
            <a:r>
              <a:rPr lang="ko-KR" altLang="en-US" sz="1600" dirty="0">
                <a:solidFill>
                  <a:srgbClr val="FE181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사후규제가 원칙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이기 때문에 </a:t>
            </a:r>
            <a:endParaRPr lang="en-US" altLang="ko-KR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관련 자료가 확보돼야 심의를 진행할 수 있으며 </a:t>
            </a:r>
            <a:endParaRPr lang="en-US" altLang="ko-KR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현재 콘텐츠 제작 및 초상권 침해 등과 관련해 </a:t>
            </a:r>
            <a:endParaRPr lang="en-US" altLang="ko-KR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600" dirty="0">
                <a:solidFill>
                  <a:srgbClr val="FE181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자율규제 가이드라인 마련 등은 진행되는 것이 없다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464097-96D4-4CE5-9EA4-A591BF00C032}"/>
              </a:ext>
            </a:extLst>
          </p:cNvPr>
          <p:cNvGrpSpPr/>
          <p:nvPr/>
        </p:nvGrpSpPr>
        <p:grpSpPr>
          <a:xfrm>
            <a:off x="1902619" y="1493091"/>
            <a:ext cx="2051856" cy="1594013"/>
            <a:chOff x="211522" y="1700970"/>
            <a:chExt cx="2051856" cy="15940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DF66E2-944B-4156-93B9-A37DE95DB485}"/>
                </a:ext>
              </a:extLst>
            </p:cNvPr>
            <p:cNvGrpSpPr/>
            <p:nvPr/>
          </p:nvGrpSpPr>
          <p:grpSpPr>
            <a:xfrm>
              <a:off x="727233" y="1700970"/>
              <a:ext cx="1027588" cy="1027589"/>
              <a:chOff x="2615075" y="4065361"/>
              <a:chExt cx="1027588" cy="1027589"/>
            </a:xfrm>
          </p:grpSpPr>
          <p:sp>
            <p:nvSpPr>
              <p:cNvPr id="15" name="Oval 360">
                <a:extLst>
                  <a:ext uri="{FF2B5EF4-FFF2-40B4-BE49-F238E27FC236}">
                    <a16:creationId xmlns:a16="http://schemas.microsoft.com/office/drawing/2014/main" id="{EC7A26F6-5F9B-4711-93A2-4DDACAF08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5075" y="4065361"/>
                <a:ext cx="1027588" cy="1027588"/>
              </a:xfrm>
              <a:prstGeom prst="ellipse">
                <a:avLst/>
              </a:prstGeom>
              <a:solidFill>
                <a:srgbClr val="E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361">
                <a:extLst>
                  <a:ext uri="{FF2B5EF4-FFF2-40B4-BE49-F238E27FC236}">
                    <a16:creationId xmlns:a16="http://schemas.microsoft.com/office/drawing/2014/main" id="{645A59AC-C846-47F4-851B-F9B8AC676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6287" y="4291860"/>
                <a:ext cx="474455" cy="801090"/>
              </a:xfrm>
              <a:custGeom>
                <a:avLst/>
                <a:gdLst>
                  <a:gd name="T0" fmla="*/ 0 w 84"/>
                  <a:gd name="T1" fmla="*/ 20 h 142"/>
                  <a:gd name="T2" fmla="*/ 34 w 84"/>
                  <a:gd name="T3" fmla="*/ 0 h 142"/>
                  <a:gd name="T4" fmla="*/ 84 w 84"/>
                  <a:gd name="T5" fmla="*/ 73 h 142"/>
                  <a:gd name="T6" fmla="*/ 2 w 84"/>
                  <a:gd name="T7" fmla="*/ 142 h 142"/>
                  <a:gd name="T8" fmla="*/ 0 w 84"/>
                  <a:gd name="T9" fmla="*/ 2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42">
                    <a:moveTo>
                      <a:pt x="0" y="2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74" y="110"/>
                      <a:pt x="42" y="139"/>
                      <a:pt x="2" y="142"/>
                    </a:cubicBezTo>
                    <a:cubicBezTo>
                      <a:pt x="0" y="20"/>
                      <a:pt x="0" y="20"/>
                      <a:pt x="0" y="20"/>
                    </a:cubicBezTo>
                    <a:close/>
                  </a:path>
                </a:pathLst>
              </a:custGeom>
              <a:solidFill>
                <a:srgbClr val="CC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362">
                <a:extLst>
                  <a:ext uri="{FF2B5EF4-FFF2-40B4-BE49-F238E27FC236}">
                    <a16:creationId xmlns:a16="http://schemas.microsoft.com/office/drawing/2014/main" id="{C9A5D9E8-7478-4209-B93F-2A7E66314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031" y="4184571"/>
                <a:ext cx="536444" cy="581744"/>
              </a:xfrm>
              <a:custGeom>
                <a:avLst/>
                <a:gdLst>
                  <a:gd name="T0" fmla="*/ 47 w 95"/>
                  <a:gd name="T1" fmla="*/ 0 h 103"/>
                  <a:gd name="T2" fmla="*/ 95 w 95"/>
                  <a:gd name="T3" fmla="*/ 51 h 103"/>
                  <a:gd name="T4" fmla="*/ 47 w 95"/>
                  <a:gd name="T5" fmla="*/ 103 h 103"/>
                  <a:gd name="T6" fmla="*/ 0 w 95"/>
                  <a:gd name="T7" fmla="*/ 51 h 103"/>
                  <a:gd name="T8" fmla="*/ 47 w 95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03">
                    <a:moveTo>
                      <a:pt x="47" y="0"/>
                    </a:moveTo>
                    <a:cubicBezTo>
                      <a:pt x="78" y="0"/>
                      <a:pt x="95" y="23"/>
                      <a:pt x="95" y="51"/>
                    </a:cubicBezTo>
                    <a:cubicBezTo>
                      <a:pt x="95" y="80"/>
                      <a:pt x="73" y="103"/>
                      <a:pt x="47" y="103"/>
                    </a:cubicBezTo>
                    <a:cubicBezTo>
                      <a:pt x="21" y="103"/>
                      <a:pt x="0" y="80"/>
                      <a:pt x="0" y="51"/>
                    </a:cubicBezTo>
                    <a:cubicBezTo>
                      <a:pt x="0" y="23"/>
                      <a:pt x="17" y="0"/>
                      <a:pt x="47" y="0"/>
                    </a:cubicBezTo>
                    <a:close/>
                  </a:path>
                </a:pathLst>
              </a:custGeom>
              <a:solidFill>
                <a:srgbClr val="833F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363">
                <a:extLst>
                  <a:ext uri="{FF2B5EF4-FFF2-40B4-BE49-F238E27FC236}">
                    <a16:creationId xmlns:a16="http://schemas.microsoft.com/office/drawing/2014/main" id="{6B061B81-FCEE-4A1B-94E4-C13878F4C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699" y="4337159"/>
                <a:ext cx="255109" cy="140668"/>
              </a:xfrm>
              <a:custGeom>
                <a:avLst/>
                <a:gdLst>
                  <a:gd name="T0" fmla="*/ 11 w 45"/>
                  <a:gd name="T1" fmla="*/ 4 h 25"/>
                  <a:gd name="T2" fmla="*/ 1 w 45"/>
                  <a:gd name="T3" fmla="*/ 24 h 25"/>
                  <a:gd name="T4" fmla="*/ 7 w 45"/>
                  <a:gd name="T5" fmla="*/ 24 h 25"/>
                  <a:gd name="T6" fmla="*/ 9 w 45"/>
                  <a:gd name="T7" fmla="*/ 20 h 25"/>
                  <a:gd name="T8" fmla="*/ 8 w 45"/>
                  <a:gd name="T9" fmla="*/ 23 h 25"/>
                  <a:gd name="T10" fmla="*/ 21 w 45"/>
                  <a:gd name="T11" fmla="*/ 24 h 25"/>
                  <a:gd name="T12" fmla="*/ 25 w 45"/>
                  <a:gd name="T13" fmla="*/ 20 h 25"/>
                  <a:gd name="T14" fmla="*/ 24 w 45"/>
                  <a:gd name="T15" fmla="*/ 24 h 25"/>
                  <a:gd name="T16" fmla="*/ 36 w 45"/>
                  <a:gd name="T17" fmla="*/ 23 h 25"/>
                  <a:gd name="T18" fmla="*/ 36 w 45"/>
                  <a:gd name="T19" fmla="*/ 21 h 25"/>
                  <a:gd name="T20" fmla="*/ 37 w 45"/>
                  <a:gd name="T21" fmla="*/ 24 h 25"/>
                  <a:gd name="T22" fmla="*/ 43 w 45"/>
                  <a:gd name="T23" fmla="*/ 24 h 25"/>
                  <a:gd name="T24" fmla="*/ 36 w 45"/>
                  <a:gd name="T25" fmla="*/ 5 h 25"/>
                  <a:gd name="T26" fmla="*/ 11 w 45"/>
                  <a:gd name="T27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25">
                    <a:moveTo>
                      <a:pt x="11" y="4"/>
                    </a:moveTo>
                    <a:cubicBezTo>
                      <a:pt x="3" y="7"/>
                      <a:pt x="0" y="18"/>
                      <a:pt x="1" y="24"/>
                    </a:cubicBezTo>
                    <a:cubicBezTo>
                      <a:pt x="2" y="24"/>
                      <a:pt x="5" y="24"/>
                      <a:pt x="7" y="24"/>
                    </a:cubicBezTo>
                    <a:cubicBezTo>
                      <a:pt x="8" y="23"/>
                      <a:pt x="9" y="21"/>
                      <a:pt x="9" y="20"/>
                    </a:cubicBezTo>
                    <a:cubicBezTo>
                      <a:pt x="10" y="21"/>
                      <a:pt x="9" y="23"/>
                      <a:pt x="8" y="23"/>
                    </a:cubicBezTo>
                    <a:cubicBezTo>
                      <a:pt x="13" y="24"/>
                      <a:pt x="17" y="25"/>
                      <a:pt x="21" y="24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5" y="21"/>
                      <a:pt x="25" y="23"/>
                      <a:pt x="24" y="24"/>
                    </a:cubicBezTo>
                    <a:cubicBezTo>
                      <a:pt x="28" y="25"/>
                      <a:pt x="32" y="24"/>
                      <a:pt x="36" y="23"/>
                    </a:cubicBezTo>
                    <a:cubicBezTo>
                      <a:pt x="36" y="22"/>
                      <a:pt x="36" y="22"/>
                      <a:pt x="36" y="21"/>
                    </a:cubicBezTo>
                    <a:cubicBezTo>
                      <a:pt x="37" y="22"/>
                      <a:pt x="37" y="23"/>
                      <a:pt x="37" y="24"/>
                    </a:cubicBezTo>
                    <a:cubicBezTo>
                      <a:pt x="38" y="24"/>
                      <a:pt x="42" y="24"/>
                      <a:pt x="43" y="24"/>
                    </a:cubicBezTo>
                    <a:cubicBezTo>
                      <a:pt x="45" y="17"/>
                      <a:pt x="41" y="9"/>
                      <a:pt x="36" y="5"/>
                    </a:cubicBezTo>
                    <a:cubicBezTo>
                      <a:pt x="30" y="1"/>
                      <a:pt x="19" y="0"/>
                      <a:pt x="11" y="4"/>
                    </a:cubicBezTo>
                    <a:close/>
                  </a:path>
                </a:pathLst>
              </a:custGeom>
              <a:solidFill>
                <a:srgbClr val="8B6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364">
                <a:extLst>
                  <a:ext uri="{FF2B5EF4-FFF2-40B4-BE49-F238E27FC236}">
                    <a16:creationId xmlns:a16="http://schemas.microsoft.com/office/drawing/2014/main" id="{3BB936BA-0609-4536-B2B2-654AA7BC6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6342" y="4704326"/>
                <a:ext cx="565054" cy="388624"/>
              </a:xfrm>
              <a:custGeom>
                <a:avLst/>
                <a:gdLst>
                  <a:gd name="T0" fmla="*/ 0 w 100"/>
                  <a:gd name="T1" fmla="*/ 54 h 69"/>
                  <a:gd name="T2" fmla="*/ 39 w 100"/>
                  <a:gd name="T3" fmla="*/ 16 h 69"/>
                  <a:gd name="T4" fmla="*/ 39 w 100"/>
                  <a:gd name="T5" fmla="*/ 0 h 69"/>
                  <a:gd name="T6" fmla="*/ 50 w 100"/>
                  <a:gd name="T7" fmla="*/ 0 h 69"/>
                  <a:gd name="T8" fmla="*/ 50 w 100"/>
                  <a:gd name="T9" fmla="*/ 0 h 69"/>
                  <a:gd name="T10" fmla="*/ 61 w 100"/>
                  <a:gd name="T11" fmla="*/ 0 h 69"/>
                  <a:gd name="T12" fmla="*/ 61 w 100"/>
                  <a:gd name="T13" fmla="*/ 16 h 69"/>
                  <a:gd name="T14" fmla="*/ 100 w 100"/>
                  <a:gd name="T15" fmla="*/ 54 h 69"/>
                  <a:gd name="T16" fmla="*/ 50 w 100"/>
                  <a:gd name="T17" fmla="*/ 69 h 69"/>
                  <a:gd name="T18" fmla="*/ 0 w 100"/>
                  <a:gd name="T19" fmla="*/ 5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69">
                    <a:moveTo>
                      <a:pt x="0" y="54"/>
                    </a:moveTo>
                    <a:cubicBezTo>
                      <a:pt x="0" y="36"/>
                      <a:pt x="1" y="19"/>
                      <a:pt x="39" y="16"/>
                    </a:cubicBezTo>
                    <a:cubicBezTo>
                      <a:pt x="39" y="14"/>
                      <a:pt x="39" y="2"/>
                      <a:pt x="3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2"/>
                      <a:pt x="61" y="14"/>
                      <a:pt x="61" y="16"/>
                    </a:cubicBezTo>
                    <a:cubicBezTo>
                      <a:pt x="99" y="19"/>
                      <a:pt x="100" y="36"/>
                      <a:pt x="100" y="54"/>
                    </a:cubicBezTo>
                    <a:cubicBezTo>
                      <a:pt x="86" y="64"/>
                      <a:pt x="69" y="69"/>
                      <a:pt x="50" y="69"/>
                    </a:cubicBezTo>
                    <a:cubicBezTo>
                      <a:pt x="31" y="69"/>
                      <a:pt x="14" y="64"/>
                      <a:pt x="0" y="54"/>
                    </a:cubicBezTo>
                    <a:close/>
                  </a:path>
                </a:pathLst>
              </a:custGeom>
              <a:solidFill>
                <a:srgbClr val="FBE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365">
                <a:extLst>
                  <a:ext uri="{FF2B5EF4-FFF2-40B4-BE49-F238E27FC236}">
                    <a16:creationId xmlns:a16="http://schemas.microsoft.com/office/drawing/2014/main" id="{D5133FC9-CBA9-44D6-BC31-F13A5621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688" y="4709094"/>
                <a:ext cx="123978" cy="45300"/>
              </a:xfrm>
              <a:custGeom>
                <a:avLst/>
                <a:gdLst>
                  <a:gd name="T0" fmla="*/ 22 w 22"/>
                  <a:gd name="T1" fmla="*/ 0 h 8"/>
                  <a:gd name="T2" fmla="*/ 0 w 22"/>
                  <a:gd name="T3" fmla="*/ 0 h 8"/>
                  <a:gd name="T4" fmla="*/ 22 w 22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8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8"/>
                      <a:pt x="20" y="8"/>
                      <a:pt x="22" y="0"/>
                    </a:cubicBezTo>
                    <a:close/>
                  </a:path>
                </a:pathLst>
              </a:custGeom>
              <a:solidFill>
                <a:srgbClr val="F3C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366">
                <a:extLst>
                  <a:ext uri="{FF2B5EF4-FFF2-40B4-BE49-F238E27FC236}">
                    <a16:creationId xmlns:a16="http://schemas.microsoft.com/office/drawing/2014/main" id="{52A1E253-BD2B-4F2E-A087-4293DEE96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173" y="4320470"/>
                <a:ext cx="393392" cy="405313"/>
              </a:xfrm>
              <a:custGeom>
                <a:avLst/>
                <a:gdLst>
                  <a:gd name="T0" fmla="*/ 5 w 70"/>
                  <a:gd name="T1" fmla="*/ 31 h 72"/>
                  <a:gd name="T2" fmla="*/ 8 w 70"/>
                  <a:gd name="T3" fmla="*/ 52 h 72"/>
                  <a:gd name="T4" fmla="*/ 35 w 70"/>
                  <a:gd name="T5" fmla="*/ 72 h 72"/>
                  <a:gd name="T6" fmla="*/ 62 w 70"/>
                  <a:gd name="T7" fmla="*/ 52 h 72"/>
                  <a:gd name="T8" fmla="*/ 65 w 70"/>
                  <a:gd name="T9" fmla="*/ 31 h 72"/>
                  <a:gd name="T10" fmla="*/ 36 w 70"/>
                  <a:gd name="T11" fmla="*/ 0 h 72"/>
                  <a:gd name="T12" fmla="*/ 5 w 70"/>
                  <a:gd name="T13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72">
                    <a:moveTo>
                      <a:pt x="5" y="31"/>
                    </a:moveTo>
                    <a:cubicBezTo>
                      <a:pt x="0" y="30"/>
                      <a:pt x="2" y="52"/>
                      <a:pt x="8" y="52"/>
                    </a:cubicBezTo>
                    <a:cubicBezTo>
                      <a:pt x="13" y="63"/>
                      <a:pt x="22" y="72"/>
                      <a:pt x="35" y="72"/>
                    </a:cubicBezTo>
                    <a:cubicBezTo>
                      <a:pt x="48" y="72"/>
                      <a:pt x="57" y="63"/>
                      <a:pt x="62" y="52"/>
                    </a:cubicBezTo>
                    <a:cubicBezTo>
                      <a:pt x="68" y="52"/>
                      <a:pt x="70" y="30"/>
                      <a:pt x="65" y="31"/>
                    </a:cubicBezTo>
                    <a:cubicBezTo>
                      <a:pt x="63" y="8"/>
                      <a:pt x="59" y="0"/>
                      <a:pt x="36" y="0"/>
                    </a:cubicBezTo>
                    <a:cubicBezTo>
                      <a:pt x="14" y="0"/>
                      <a:pt x="8" y="8"/>
                      <a:pt x="5" y="31"/>
                    </a:cubicBezTo>
                    <a:close/>
                  </a:path>
                </a:pathLst>
              </a:custGeom>
              <a:solidFill>
                <a:srgbClr val="FBE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367">
                <a:extLst>
                  <a:ext uri="{FF2B5EF4-FFF2-40B4-BE49-F238E27FC236}">
                    <a16:creationId xmlns:a16="http://schemas.microsoft.com/office/drawing/2014/main" id="{59F70ACF-EBAA-4FDA-836F-A25BAC4E3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6342" y="4794925"/>
                <a:ext cx="565054" cy="298024"/>
              </a:xfrm>
              <a:custGeom>
                <a:avLst/>
                <a:gdLst>
                  <a:gd name="T0" fmla="*/ 0 w 100"/>
                  <a:gd name="T1" fmla="*/ 38 h 53"/>
                  <a:gd name="T2" fmla="*/ 39 w 100"/>
                  <a:gd name="T3" fmla="*/ 0 h 53"/>
                  <a:gd name="T4" fmla="*/ 61 w 100"/>
                  <a:gd name="T5" fmla="*/ 0 h 53"/>
                  <a:gd name="T6" fmla="*/ 100 w 100"/>
                  <a:gd name="T7" fmla="*/ 38 h 53"/>
                  <a:gd name="T8" fmla="*/ 50 w 100"/>
                  <a:gd name="T9" fmla="*/ 53 h 53"/>
                  <a:gd name="T10" fmla="*/ 0 w 100"/>
                  <a:gd name="T11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53">
                    <a:moveTo>
                      <a:pt x="0" y="38"/>
                    </a:moveTo>
                    <a:cubicBezTo>
                      <a:pt x="0" y="20"/>
                      <a:pt x="1" y="3"/>
                      <a:pt x="39" y="0"/>
                    </a:cubicBezTo>
                    <a:cubicBezTo>
                      <a:pt x="46" y="3"/>
                      <a:pt x="53" y="4"/>
                      <a:pt x="61" y="0"/>
                    </a:cubicBezTo>
                    <a:cubicBezTo>
                      <a:pt x="99" y="3"/>
                      <a:pt x="100" y="20"/>
                      <a:pt x="100" y="38"/>
                    </a:cubicBezTo>
                    <a:cubicBezTo>
                      <a:pt x="86" y="48"/>
                      <a:pt x="69" y="53"/>
                      <a:pt x="50" y="53"/>
                    </a:cubicBezTo>
                    <a:cubicBezTo>
                      <a:pt x="31" y="53"/>
                      <a:pt x="14" y="48"/>
                      <a:pt x="0" y="38"/>
                    </a:cubicBezTo>
                    <a:close/>
                  </a:path>
                </a:pathLst>
              </a:custGeom>
              <a:solidFill>
                <a:srgbClr val="16C5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368">
                <a:extLst>
                  <a:ext uri="{FF2B5EF4-FFF2-40B4-BE49-F238E27FC236}">
                    <a16:creationId xmlns:a16="http://schemas.microsoft.com/office/drawing/2014/main" id="{4E159B24-ADFD-4294-8988-2BD269FD9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6342" y="4794925"/>
                <a:ext cx="565054" cy="298024"/>
              </a:xfrm>
              <a:custGeom>
                <a:avLst/>
                <a:gdLst>
                  <a:gd name="T0" fmla="*/ 0 w 100"/>
                  <a:gd name="T1" fmla="*/ 38 h 53"/>
                  <a:gd name="T2" fmla="*/ 39 w 100"/>
                  <a:gd name="T3" fmla="*/ 0 h 53"/>
                  <a:gd name="T4" fmla="*/ 50 w 100"/>
                  <a:gd name="T5" fmla="*/ 47 h 53"/>
                  <a:gd name="T6" fmla="*/ 61 w 100"/>
                  <a:gd name="T7" fmla="*/ 0 h 53"/>
                  <a:gd name="T8" fmla="*/ 100 w 100"/>
                  <a:gd name="T9" fmla="*/ 38 h 53"/>
                  <a:gd name="T10" fmla="*/ 50 w 100"/>
                  <a:gd name="T11" fmla="*/ 53 h 53"/>
                  <a:gd name="T12" fmla="*/ 0 w 100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53">
                    <a:moveTo>
                      <a:pt x="0" y="38"/>
                    </a:moveTo>
                    <a:cubicBezTo>
                      <a:pt x="0" y="20"/>
                      <a:pt x="1" y="3"/>
                      <a:pt x="39" y="0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99" y="3"/>
                      <a:pt x="100" y="20"/>
                      <a:pt x="100" y="38"/>
                    </a:cubicBezTo>
                    <a:cubicBezTo>
                      <a:pt x="86" y="48"/>
                      <a:pt x="69" y="53"/>
                      <a:pt x="50" y="53"/>
                    </a:cubicBezTo>
                    <a:cubicBezTo>
                      <a:pt x="31" y="53"/>
                      <a:pt x="14" y="48"/>
                      <a:pt x="0" y="38"/>
                    </a:cubicBezTo>
                    <a:close/>
                  </a:path>
                </a:pathLst>
              </a:custGeom>
              <a:solidFill>
                <a:srgbClr val="0568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369">
                <a:extLst>
                  <a:ext uri="{FF2B5EF4-FFF2-40B4-BE49-F238E27FC236}">
                    <a16:creationId xmlns:a16="http://schemas.microsoft.com/office/drawing/2014/main" id="{8F98719A-A691-48AF-8573-891A5143A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9461" y="4759162"/>
                <a:ext cx="88215" cy="143052"/>
              </a:xfrm>
              <a:custGeom>
                <a:avLst/>
                <a:gdLst>
                  <a:gd name="T0" fmla="*/ 37 w 37"/>
                  <a:gd name="T1" fmla="*/ 22 h 60"/>
                  <a:gd name="T2" fmla="*/ 16 w 37"/>
                  <a:gd name="T3" fmla="*/ 60 h 60"/>
                  <a:gd name="T4" fmla="*/ 0 w 37"/>
                  <a:gd name="T5" fmla="*/ 17 h 60"/>
                  <a:gd name="T6" fmla="*/ 11 w 37"/>
                  <a:gd name="T7" fmla="*/ 0 h 60"/>
                  <a:gd name="T8" fmla="*/ 37 w 37"/>
                  <a:gd name="T9" fmla="*/ 22 h 60"/>
                  <a:gd name="T10" fmla="*/ 37 w 37"/>
                  <a:gd name="T11" fmla="*/ 2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0">
                    <a:moveTo>
                      <a:pt x="37" y="22"/>
                    </a:moveTo>
                    <a:lnTo>
                      <a:pt x="16" y="60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37" y="22"/>
                    </a:ln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99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370">
                <a:extLst>
                  <a:ext uri="{FF2B5EF4-FFF2-40B4-BE49-F238E27FC236}">
                    <a16:creationId xmlns:a16="http://schemas.microsoft.com/office/drawing/2014/main" id="{01E678C9-33BE-4423-9C41-90A8DBDB1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677" y="4759162"/>
                <a:ext cx="90599" cy="143052"/>
              </a:xfrm>
              <a:custGeom>
                <a:avLst/>
                <a:gdLst>
                  <a:gd name="T0" fmla="*/ 0 w 38"/>
                  <a:gd name="T1" fmla="*/ 22 h 60"/>
                  <a:gd name="T2" fmla="*/ 24 w 38"/>
                  <a:gd name="T3" fmla="*/ 60 h 60"/>
                  <a:gd name="T4" fmla="*/ 38 w 38"/>
                  <a:gd name="T5" fmla="*/ 17 h 60"/>
                  <a:gd name="T6" fmla="*/ 26 w 38"/>
                  <a:gd name="T7" fmla="*/ 0 h 60"/>
                  <a:gd name="T8" fmla="*/ 0 w 38"/>
                  <a:gd name="T9" fmla="*/ 22 h 60"/>
                  <a:gd name="T10" fmla="*/ 0 w 38"/>
                  <a:gd name="T11" fmla="*/ 2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60">
                    <a:moveTo>
                      <a:pt x="0" y="22"/>
                    </a:moveTo>
                    <a:lnTo>
                      <a:pt x="24" y="60"/>
                    </a:lnTo>
                    <a:lnTo>
                      <a:pt x="38" y="17"/>
                    </a:lnTo>
                    <a:lnTo>
                      <a:pt x="26" y="0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99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371">
                <a:extLst>
                  <a:ext uri="{FF2B5EF4-FFF2-40B4-BE49-F238E27FC236}">
                    <a16:creationId xmlns:a16="http://schemas.microsoft.com/office/drawing/2014/main" id="{A7EF9FD9-4D86-45F3-AF89-355E2E334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020" y="4284707"/>
                <a:ext cx="400545" cy="250341"/>
              </a:xfrm>
              <a:custGeom>
                <a:avLst/>
                <a:gdLst>
                  <a:gd name="T0" fmla="*/ 17 w 71"/>
                  <a:gd name="T1" fmla="*/ 28 h 44"/>
                  <a:gd name="T2" fmla="*/ 48 w 71"/>
                  <a:gd name="T3" fmla="*/ 38 h 44"/>
                  <a:gd name="T4" fmla="*/ 39 w 71"/>
                  <a:gd name="T5" fmla="*/ 32 h 44"/>
                  <a:gd name="T6" fmla="*/ 57 w 71"/>
                  <a:gd name="T7" fmla="*/ 37 h 44"/>
                  <a:gd name="T8" fmla="*/ 50 w 71"/>
                  <a:gd name="T9" fmla="*/ 32 h 44"/>
                  <a:gd name="T10" fmla="*/ 70 w 71"/>
                  <a:gd name="T11" fmla="*/ 41 h 44"/>
                  <a:gd name="T12" fmla="*/ 36 w 71"/>
                  <a:gd name="T13" fmla="*/ 1 h 44"/>
                  <a:gd name="T14" fmla="*/ 2 w 71"/>
                  <a:gd name="T15" fmla="*/ 44 h 44"/>
                  <a:gd name="T16" fmla="*/ 17 w 71"/>
                  <a:gd name="T17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44">
                    <a:moveTo>
                      <a:pt x="17" y="28"/>
                    </a:moveTo>
                    <a:cubicBezTo>
                      <a:pt x="21" y="33"/>
                      <a:pt x="37" y="39"/>
                      <a:pt x="48" y="38"/>
                    </a:cubicBezTo>
                    <a:cubicBezTo>
                      <a:pt x="44" y="37"/>
                      <a:pt x="41" y="36"/>
                      <a:pt x="39" y="32"/>
                    </a:cubicBezTo>
                    <a:cubicBezTo>
                      <a:pt x="42" y="35"/>
                      <a:pt x="52" y="37"/>
                      <a:pt x="57" y="37"/>
                    </a:cubicBezTo>
                    <a:cubicBezTo>
                      <a:pt x="56" y="37"/>
                      <a:pt x="51" y="34"/>
                      <a:pt x="50" y="32"/>
                    </a:cubicBezTo>
                    <a:cubicBezTo>
                      <a:pt x="52" y="35"/>
                      <a:pt x="66" y="40"/>
                      <a:pt x="70" y="41"/>
                    </a:cubicBezTo>
                    <a:cubicBezTo>
                      <a:pt x="71" y="30"/>
                      <a:pt x="69" y="2"/>
                      <a:pt x="36" y="1"/>
                    </a:cubicBezTo>
                    <a:cubicBezTo>
                      <a:pt x="2" y="0"/>
                      <a:pt x="0" y="38"/>
                      <a:pt x="2" y="44"/>
                    </a:cubicBezTo>
                    <a:cubicBezTo>
                      <a:pt x="10" y="38"/>
                      <a:pt x="12" y="36"/>
                      <a:pt x="17" y="28"/>
                    </a:cubicBezTo>
                    <a:close/>
                  </a:path>
                </a:pathLst>
              </a:custGeom>
              <a:solidFill>
                <a:srgbClr val="833F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372">
                <a:extLst>
                  <a:ext uri="{FF2B5EF4-FFF2-40B4-BE49-F238E27FC236}">
                    <a16:creationId xmlns:a16="http://schemas.microsoft.com/office/drawing/2014/main" id="{A3C677F3-2023-4B61-9222-F45030F5B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818" y="4952282"/>
                <a:ext cx="107289" cy="57221"/>
              </a:xfrm>
              <a:custGeom>
                <a:avLst/>
                <a:gdLst>
                  <a:gd name="T0" fmla="*/ 2 w 45"/>
                  <a:gd name="T1" fmla="*/ 0 h 24"/>
                  <a:gd name="T2" fmla="*/ 45 w 45"/>
                  <a:gd name="T3" fmla="*/ 5 h 24"/>
                  <a:gd name="T4" fmla="*/ 42 w 45"/>
                  <a:gd name="T5" fmla="*/ 24 h 24"/>
                  <a:gd name="T6" fmla="*/ 0 w 45"/>
                  <a:gd name="T7" fmla="*/ 19 h 24"/>
                  <a:gd name="T8" fmla="*/ 2 w 45"/>
                  <a:gd name="T9" fmla="*/ 0 h 24"/>
                  <a:gd name="T10" fmla="*/ 2 w 45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24">
                    <a:moveTo>
                      <a:pt x="2" y="0"/>
                    </a:moveTo>
                    <a:lnTo>
                      <a:pt x="45" y="5"/>
                    </a:lnTo>
                    <a:lnTo>
                      <a:pt x="42" y="24"/>
                    </a:lnTo>
                    <a:lnTo>
                      <a:pt x="0" y="19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DC83F9-1237-46C3-8F5A-A3088B542947}"/>
                </a:ext>
              </a:extLst>
            </p:cNvPr>
            <p:cNvSpPr txBox="1"/>
            <p:nvPr/>
          </p:nvSpPr>
          <p:spPr>
            <a:xfrm>
              <a:off x="211522" y="2771763"/>
              <a:ext cx="2051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방송통신심의위원회 </a:t>
              </a:r>
              <a:endParaRPr lang="en-US" altLang="ko-KR" sz="14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관계자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8948CF-D316-41FE-935D-EFBDD196EB78}"/>
              </a:ext>
            </a:extLst>
          </p:cNvPr>
          <p:cNvGrpSpPr/>
          <p:nvPr/>
        </p:nvGrpSpPr>
        <p:grpSpPr>
          <a:xfrm>
            <a:off x="8237527" y="3058700"/>
            <a:ext cx="1930336" cy="1577428"/>
            <a:chOff x="9964938" y="3618833"/>
            <a:chExt cx="1930336" cy="157742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703A05-2D9F-42EF-AB2F-A86A2A8C04B6}"/>
                </a:ext>
              </a:extLst>
            </p:cNvPr>
            <p:cNvGrpSpPr/>
            <p:nvPr/>
          </p:nvGrpSpPr>
          <p:grpSpPr>
            <a:xfrm>
              <a:off x="10381939" y="3618833"/>
              <a:ext cx="1032716" cy="1028475"/>
              <a:chOff x="2616149" y="5460503"/>
              <a:chExt cx="1032716" cy="1028475"/>
            </a:xfrm>
          </p:grpSpPr>
          <p:sp>
            <p:nvSpPr>
              <p:cNvPr id="33" name="Oval 223">
                <a:extLst>
                  <a:ext uri="{FF2B5EF4-FFF2-40B4-BE49-F238E27FC236}">
                    <a16:creationId xmlns:a16="http://schemas.microsoft.com/office/drawing/2014/main" id="{0018EA3A-4D64-4459-9D8D-5DB9116B4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6149" y="5460503"/>
                <a:ext cx="1032716" cy="1028475"/>
              </a:xfrm>
              <a:prstGeom prst="ellipse">
                <a:avLst/>
              </a:prstGeom>
              <a:solidFill>
                <a:srgbClr val="A2A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24">
                <a:extLst>
                  <a:ext uri="{FF2B5EF4-FFF2-40B4-BE49-F238E27FC236}">
                    <a16:creationId xmlns:a16="http://schemas.microsoft.com/office/drawing/2014/main" id="{35D3274B-4275-4C6E-B307-EA46DBD4D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808" y="5695886"/>
                <a:ext cx="466525" cy="793092"/>
              </a:xfrm>
              <a:custGeom>
                <a:avLst/>
                <a:gdLst>
                  <a:gd name="T0" fmla="*/ 30 w 93"/>
                  <a:gd name="T1" fmla="*/ 0 h 158"/>
                  <a:gd name="T2" fmla="*/ 93 w 93"/>
                  <a:gd name="T3" fmla="*/ 96 h 158"/>
                  <a:gd name="T4" fmla="*/ 0 w 93"/>
                  <a:gd name="T5" fmla="*/ 158 h 158"/>
                  <a:gd name="T6" fmla="*/ 0 w 93"/>
                  <a:gd name="T7" fmla="*/ 74 h 158"/>
                  <a:gd name="T8" fmla="*/ 30 w 93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158">
                    <a:moveTo>
                      <a:pt x="30" y="0"/>
                    </a:moveTo>
                    <a:cubicBezTo>
                      <a:pt x="93" y="96"/>
                      <a:pt x="93" y="96"/>
                      <a:pt x="93" y="96"/>
                    </a:cubicBezTo>
                    <a:cubicBezTo>
                      <a:pt x="77" y="132"/>
                      <a:pt x="42" y="157"/>
                      <a:pt x="0" y="158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0" y="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7E8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25">
                <a:extLst>
                  <a:ext uri="{FF2B5EF4-FFF2-40B4-BE49-F238E27FC236}">
                    <a16:creationId xmlns:a16="http://schemas.microsoft.com/office/drawing/2014/main" id="{774888C8-D69D-46A7-9D77-FF09724C6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326" y="6069106"/>
                <a:ext cx="602241" cy="349894"/>
              </a:xfrm>
              <a:custGeom>
                <a:avLst/>
                <a:gdLst>
                  <a:gd name="T0" fmla="*/ 4 w 120"/>
                  <a:gd name="T1" fmla="*/ 67 h 70"/>
                  <a:gd name="T2" fmla="*/ 48 w 120"/>
                  <a:gd name="T3" fmla="*/ 18 h 70"/>
                  <a:gd name="T4" fmla="*/ 48 w 120"/>
                  <a:gd name="T5" fmla="*/ 0 h 70"/>
                  <a:gd name="T6" fmla="*/ 60 w 120"/>
                  <a:gd name="T7" fmla="*/ 0 h 70"/>
                  <a:gd name="T8" fmla="*/ 60 w 120"/>
                  <a:gd name="T9" fmla="*/ 0 h 70"/>
                  <a:gd name="T10" fmla="*/ 72 w 120"/>
                  <a:gd name="T11" fmla="*/ 0 h 70"/>
                  <a:gd name="T12" fmla="*/ 72 w 120"/>
                  <a:gd name="T13" fmla="*/ 18 h 70"/>
                  <a:gd name="T14" fmla="*/ 116 w 120"/>
                  <a:gd name="T15" fmla="*/ 67 h 70"/>
                  <a:gd name="T16" fmla="*/ 111 w 120"/>
                  <a:gd name="T17" fmla="*/ 70 h 70"/>
                  <a:gd name="T18" fmla="*/ 60 w 120"/>
                  <a:gd name="T19" fmla="*/ 70 h 70"/>
                  <a:gd name="T20" fmla="*/ 60 w 120"/>
                  <a:gd name="T21" fmla="*/ 70 h 70"/>
                  <a:gd name="T22" fmla="*/ 9 w 120"/>
                  <a:gd name="T23" fmla="*/ 70 h 70"/>
                  <a:gd name="T24" fmla="*/ 4 w 120"/>
                  <a:gd name="T25" fmla="*/ 6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70">
                    <a:moveTo>
                      <a:pt x="4" y="67"/>
                    </a:moveTo>
                    <a:cubicBezTo>
                      <a:pt x="4" y="45"/>
                      <a:pt x="0" y="22"/>
                      <a:pt x="48" y="18"/>
                    </a:cubicBezTo>
                    <a:cubicBezTo>
                      <a:pt x="48" y="16"/>
                      <a:pt x="48" y="2"/>
                      <a:pt x="4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2"/>
                      <a:pt x="72" y="16"/>
                      <a:pt x="72" y="18"/>
                    </a:cubicBezTo>
                    <a:cubicBezTo>
                      <a:pt x="120" y="22"/>
                      <a:pt x="115" y="45"/>
                      <a:pt x="116" y="67"/>
                    </a:cubicBezTo>
                    <a:cubicBezTo>
                      <a:pt x="114" y="68"/>
                      <a:pt x="113" y="69"/>
                      <a:pt x="111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7" y="69"/>
                      <a:pt x="6" y="68"/>
                      <a:pt x="4" y="67"/>
                    </a:cubicBezTo>
                    <a:close/>
                  </a:path>
                </a:pathLst>
              </a:custGeom>
              <a:solidFill>
                <a:srgbClr val="E0B9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26">
                <a:extLst>
                  <a:ext uri="{FF2B5EF4-FFF2-40B4-BE49-F238E27FC236}">
                    <a16:creationId xmlns:a16="http://schemas.microsoft.com/office/drawing/2014/main" id="{61C3BDE2-8790-40BE-9B4B-CD6818413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7829" y="6073347"/>
                <a:ext cx="125113" cy="44532"/>
              </a:xfrm>
              <a:custGeom>
                <a:avLst/>
                <a:gdLst>
                  <a:gd name="T0" fmla="*/ 25 w 25"/>
                  <a:gd name="T1" fmla="*/ 0 h 9"/>
                  <a:gd name="T2" fmla="*/ 0 w 25"/>
                  <a:gd name="T3" fmla="*/ 0 h 9"/>
                  <a:gd name="T4" fmla="*/ 25 w 25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9"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9"/>
                      <a:pt x="23" y="9"/>
                      <a:pt x="25" y="0"/>
                    </a:cubicBezTo>
                    <a:close/>
                  </a:path>
                </a:pathLst>
              </a:custGeom>
              <a:solidFill>
                <a:srgbClr val="BD9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27">
                <a:extLst>
                  <a:ext uri="{FF2B5EF4-FFF2-40B4-BE49-F238E27FC236}">
                    <a16:creationId xmlns:a16="http://schemas.microsoft.com/office/drawing/2014/main" id="{F742E1A8-52D5-42AD-92C4-44C4E077D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6354" y="5636510"/>
                <a:ext cx="385943" cy="451681"/>
              </a:xfrm>
              <a:custGeom>
                <a:avLst/>
                <a:gdLst>
                  <a:gd name="T0" fmla="*/ 4 w 77"/>
                  <a:gd name="T1" fmla="*/ 43 h 90"/>
                  <a:gd name="T2" fmla="*/ 8 w 77"/>
                  <a:gd name="T3" fmla="*/ 67 h 90"/>
                  <a:gd name="T4" fmla="*/ 39 w 77"/>
                  <a:gd name="T5" fmla="*/ 90 h 90"/>
                  <a:gd name="T6" fmla="*/ 70 w 77"/>
                  <a:gd name="T7" fmla="*/ 67 h 90"/>
                  <a:gd name="T8" fmla="*/ 73 w 77"/>
                  <a:gd name="T9" fmla="*/ 43 h 90"/>
                  <a:gd name="T10" fmla="*/ 39 w 77"/>
                  <a:gd name="T11" fmla="*/ 0 h 90"/>
                  <a:gd name="T12" fmla="*/ 4 w 77"/>
                  <a:gd name="T13" fmla="*/ 4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90">
                    <a:moveTo>
                      <a:pt x="4" y="43"/>
                    </a:moveTo>
                    <a:cubicBezTo>
                      <a:pt x="0" y="42"/>
                      <a:pt x="1" y="67"/>
                      <a:pt x="8" y="67"/>
                    </a:cubicBezTo>
                    <a:cubicBezTo>
                      <a:pt x="14" y="80"/>
                      <a:pt x="24" y="90"/>
                      <a:pt x="39" y="90"/>
                    </a:cubicBezTo>
                    <a:cubicBezTo>
                      <a:pt x="54" y="90"/>
                      <a:pt x="64" y="80"/>
                      <a:pt x="70" y="67"/>
                    </a:cubicBezTo>
                    <a:cubicBezTo>
                      <a:pt x="76" y="67"/>
                      <a:pt x="77" y="42"/>
                      <a:pt x="73" y="43"/>
                    </a:cubicBezTo>
                    <a:cubicBezTo>
                      <a:pt x="75" y="16"/>
                      <a:pt x="74" y="0"/>
                      <a:pt x="39" y="0"/>
                    </a:cubicBezTo>
                    <a:cubicBezTo>
                      <a:pt x="4" y="0"/>
                      <a:pt x="3" y="15"/>
                      <a:pt x="4" y="43"/>
                    </a:cubicBezTo>
                    <a:close/>
                  </a:path>
                </a:pathLst>
              </a:custGeom>
              <a:solidFill>
                <a:srgbClr val="E0B9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28">
                <a:extLst>
                  <a:ext uri="{FF2B5EF4-FFF2-40B4-BE49-F238E27FC236}">
                    <a16:creationId xmlns:a16="http://schemas.microsoft.com/office/drawing/2014/main" id="{7561C602-A243-41EE-92C7-A6F929C50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0865" y="5956716"/>
                <a:ext cx="95426" cy="65738"/>
              </a:xfrm>
              <a:custGeom>
                <a:avLst/>
                <a:gdLst>
                  <a:gd name="T0" fmla="*/ 16 w 19"/>
                  <a:gd name="T1" fmla="*/ 6 h 13"/>
                  <a:gd name="T2" fmla="*/ 0 w 19"/>
                  <a:gd name="T3" fmla="*/ 11 h 13"/>
                  <a:gd name="T4" fmla="*/ 16 w 19"/>
                  <a:gd name="T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3">
                    <a:moveTo>
                      <a:pt x="16" y="6"/>
                    </a:moveTo>
                    <a:cubicBezTo>
                      <a:pt x="13" y="0"/>
                      <a:pt x="4" y="6"/>
                      <a:pt x="0" y="11"/>
                    </a:cubicBezTo>
                    <a:cubicBezTo>
                      <a:pt x="5" y="12"/>
                      <a:pt x="19" y="13"/>
                      <a:pt x="16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29">
                <a:extLst>
                  <a:ext uri="{FF2B5EF4-FFF2-40B4-BE49-F238E27FC236}">
                    <a16:creationId xmlns:a16="http://schemas.microsoft.com/office/drawing/2014/main" id="{C8A33C5C-F614-43C5-905C-C78CDF06A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603" y="5956716"/>
                <a:ext cx="95426" cy="65738"/>
              </a:xfrm>
              <a:custGeom>
                <a:avLst/>
                <a:gdLst>
                  <a:gd name="T0" fmla="*/ 3 w 19"/>
                  <a:gd name="T1" fmla="*/ 6 h 13"/>
                  <a:gd name="T2" fmla="*/ 19 w 19"/>
                  <a:gd name="T3" fmla="*/ 11 h 13"/>
                  <a:gd name="T4" fmla="*/ 3 w 19"/>
                  <a:gd name="T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3">
                    <a:moveTo>
                      <a:pt x="3" y="6"/>
                    </a:moveTo>
                    <a:cubicBezTo>
                      <a:pt x="5" y="0"/>
                      <a:pt x="15" y="6"/>
                      <a:pt x="19" y="11"/>
                    </a:cubicBezTo>
                    <a:cubicBezTo>
                      <a:pt x="14" y="12"/>
                      <a:pt x="0" y="13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30">
                <a:extLst>
                  <a:ext uri="{FF2B5EF4-FFF2-40B4-BE49-F238E27FC236}">
                    <a16:creationId xmlns:a16="http://schemas.microsoft.com/office/drawing/2014/main" id="{262BE425-92BF-4ED7-8D0E-89ECBE493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113" y="5621666"/>
                <a:ext cx="400787" cy="279915"/>
              </a:xfrm>
              <a:custGeom>
                <a:avLst/>
                <a:gdLst>
                  <a:gd name="T0" fmla="*/ 12 w 80"/>
                  <a:gd name="T1" fmla="*/ 56 h 56"/>
                  <a:gd name="T2" fmla="*/ 5 w 80"/>
                  <a:gd name="T3" fmla="*/ 46 h 56"/>
                  <a:gd name="T4" fmla="*/ 23 w 80"/>
                  <a:gd name="T5" fmla="*/ 3 h 56"/>
                  <a:gd name="T6" fmla="*/ 40 w 80"/>
                  <a:gd name="T7" fmla="*/ 1 h 56"/>
                  <a:gd name="T8" fmla="*/ 57 w 80"/>
                  <a:gd name="T9" fmla="*/ 3 h 56"/>
                  <a:gd name="T10" fmla="*/ 74 w 80"/>
                  <a:gd name="T11" fmla="*/ 46 h 56"/>
                  <a:gd name="T12" fmla="*/ 68 w 80"/>
                  <a:gd name="T13" fmla="*/ 56 h 56"/>
                  <a:gd name="T14" fmla="*/ 55 w 80"/>
                  <a:gd name="T15" fmla="*/ 25 h 56"/>
                  <a:gd name="T16" fmla="*/ 40 w 80"/>
                  <a:gd name="T17" fmla="*/ 30 h 56"/>
                  <a:gd name="T18" fmla="*/ 25 w 80"/>
                  <a:gd name="T19" fmla="*/ 25 h 56"/>
                  <a:gd name="T20" fmla="*/ 12 w 80"/>
                  <a:gd name="T2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56">
                    <a:moveTo>
                      <a:pt x="12" y="56"/>
                    </a:moveTo>
                    <a:cubicBezTo>
                      <a:pt x="12" y="49"/>
                      <a:pt x="11" y="46"/>
                      <a:pt x="5" y="46"/>
                    </a:cubicBezTo>
                    <a:cubicBezTo>
                      <a:pt x="0" y="27"/>
                      <a:pt x="5" y="11"/>
                      <a:pt x="23" y="3"/>
                    </a:cubicBezTo>
                    <a:cubicBezTo>
                      <a:pt x="28" y="0"/>
                      <a:pt x="34" y="1"/>
                      <a:pt x="40" y="1"/>
                    </a:cubicBezTo>
                    <a:cubicBezTo>
                      <a:pt x="45" y="1"/>
                      <a:pt x="52" y="0"/>
                      <a:pt x="57" y="3"/>
                    </a:cubicBezTo>
                    <a:cubicBezTo>
                      <a:pt x="74" y="11"/>
                      <a:pt x="80" y="26"/>
                      <a:pt x="74" y="46"/>
                    </a:cubicBezTo>
                    <a:cubicBezTo>
                      <a:pt x="69" y="46"/>
                      <a:pt x="68" y="49"/>
                      <a:pt x="68" y="56"/>
                    </a:cubicBezTo>
                    <a:cubicBezTo>
                      <a:pt x="66" y="43"/>
                      <a:pt x="64" y="31"/>
                      <a:pt x="55" y="25"/>
                    </a:cubicBezTo>
                    <a:cubicBezTo>
                      <a:pt x="53" y="24"/>
                      <a:pt x="47" y="30"/>
                      <a:pt x="40" y="30"/>
                    </a:cubicBezTo>
                    <a:cubicBezTo>
                      <a:pt x="33" y="30"/>
                      <a:pt x="28" y="24"/>
                      <a:pt x="25" y="25"/>
                    </a:cubicBezTo>
                    <a:cubicBezTo>
                      <a:pt x="15" y="31"/>
                      <a:pt x="14" y="43"/>
                      <a:pt x="12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31">
                <a:extLst>
                  <a:ext uri="{FF2B5EF4-FFF2-40B4-BE49-F238E27FC236}">
                    <a16:creationId xmlns:a16="http://schemas.microsoft.com/office/drawing/2014/main" id="{6429A0A5-D203-420C-9883-5E23AB233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6688" y="6153928"/>
                <a:ext cx="585277" cy="335050"/>
              </a:xfrm>
              <a:custGeom>
                <a:avLst/>
                <a:gdLst>
                  <a:gd name="T0" fmla="*/ 2 w 117"/>
                  <a:gd name="T1" fmla="*/ 50 h 67"/>
                  <a:gd name="T2" fmla="*/ 47 w 117"/>
                  <a:gd name="T3" fmla="*/ 0 h 67"/>
                  <a:gd name="T4" fmla="*/ 59 w 117"/>
                  <a:gd name="T5" fmla="*/ 12 h 67"/>
                  <a:gd name="T6" fmla="*/ 71 w 117"/>
                  <a:gd name="T7" fmla="*/ 0 h 67"/>
                  <a:gd name="T8" fmla="*/ 116 w 117"/>
                  <a:gd name="T9" fmla="*/ 50 h 67"/>
                  <a:gd name="T10" fmla="*/ 59 w 117"/>
                  <a:gd name="T11" fmla="*/ 67 h 67"/>
                  <a:gd name="T12" fmla="*/ 2 w 117"/>
                  <a:gd name="T13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67">
                    <a:moveTo>
                      <a:pt x="2" y="50"/>
                    </a:moveTo>
                    <a:cubicBezTo>
                      <a:pt x="2" y="27"/>
                      <a:pt x="0" y="4"/>
                      <a:pt x="47" y="0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17" y="4"/>
                      <a:pt x="116" y="27"/>
                      <a:pt x="116" y="50"/>
                    </a:cubicBezTo>
                    <a:cubicBezTo>
                      <a:pt x="99" y="61"/>
                      <a:pt x="80" y="67"/>
                      <a:pt x="59" y="67"/>
                    </a:cubicBezTo>
                    <a:cubicBezTo>
                      <a:pt x="38" y="67"/>
                      <a:pt x="19" y="61"/>
                      <a:pt x="2" y="50"/>
                    </a:cubicBezTo>
                    <a:close/>
                  </a:path>
                </a:pathLst>
              </a:custGeom>
              <a:solidFill>
                <a:srgbClr val="D0A9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32">
                <a:extLst>
                  <a:ext uri="{FF2B5EF4-FFF2-40B4-BE49-F238E27FC236}">
                    <a16:creationId xmlns:a16="http://schemas.microsoft.com/office/drawing/2014/main" id="{28FC02FC-A3D9-4490-B84E-70AAE0A66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6688" y="6153928"/>
                <a:ext cx="585277" cy="335050"/>
              </a:xfrm>
              <a:custGeom>
                <a:avLst/>
                <a:gdLst>
                  <a:gd name="T0" fmla="*/ 2 w 117"/>
                  <a:gd name="T1" fmla="*/ 50 h 67"/>
                  <a:gd name="T2" fmla="*/ 47 w 117"/>
                  <a:gd name="T3" fmla="*/ 0 h 67"/>
                  <a:gd name="T4" fmla="*/ 59 w 117"/>
                  <a:gd name="T5" fmla="*/ 63 h 67"/>
                  <a:gd name="T6" fmla="*/ 71 w 117"/>
                  <a:gd name="T7" fmla="*/ 0 h 67"/>
                  <a:gd name="T8" fmla="*/ 116 w 117"/>
                  <a:gd name="T9" fmla="*/ 50 h 67"/>
                  <a:gd name="T10" fmla="*/ 59 w 117"/>
                  <a:gd name="T11" fmla="*/ 67 h 67"/>
                  <a:gd name="T12" fmla="*/ 2 w 117"/>
                  <a:gd name="T13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67">
                    <a:moveTo>
                      <a:pt x="2" y="50"/>
                    </a:moveTo>
                    <a:cubicBezTo>
                      <a:pt x="2" y="27"/>
                      <a:pt x="0" y="4"/>
                      <a:pt x="47" y="0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17" y="4"/>
                      <a:pt x="116" y="27"/>
                      <a:pt x="116" y="50"/>
                    </a:cubicBezTo>
                    <a:cubicBezTo>
                      <a:pt x="99" y="61"/>
                      <a:pt x="80" y="67"/>
                      <a:pt x="59" y="67"/>
                    </a:cubicBezTo>
                    <a:cubicBezTo>
                      <a:pt x="38" y="67"/>
                      <a:pt x="19" y="61"/>
                      <a:pt x="2" y="50"/>
                    </a:cubicBezTo>
                    <a:close/>
                  </a:path>
                </a:pathLst>
              </a:custGeom>
              <a:solidFill>
                <a:srgbClr val="33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33">
                <a:extLst>
                  <a:ext uri="{FF2B5EF4-FFF2-40B4-BE49-F238E27FC236}">
                    <a16:creationId xmlns:a16="http://schemas.microsoft.com/office/drawing/2014/main" id="{20D97A36-CA80-48B3-AB35-8F8681FF9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227" y="6128482"/>
                <a:ext cx="150560" cy="139957"/>
              </a:xfrm>
              <a:custGeom>
                <a:avLst/>
                <a:gdLst>
                  <a:gd name="T0" fmla="*/ 35 w 71"/>
                  <a:gd name="T1" fmla="*/ 28 h 66"/>
                  <a:gd name="T2" fmla="*/ 64 w 71"/>
                  <a:gd name="T3" fmla="*/ 0 h 66"/>
                  <a:gd name="T4" fmla="*/ 71 w 71"/>
                  <a:gd name="T5" fmla="*/ 14 h 66"/>
                  <a:gd name="T6" fmla="*/ 64 w 71"/>
                  <a:gd name="T7" fmla="*/ 66 h 66"/>
                  <a:gd name="T8" fmla="*/ 35 w 71"/>
                  <a:gd name="T9" fmla="*/ 43 h 66"/>
                  <a:gd name="T10" fmla="*/ 7 w 71"/>
                  <a:gd name="T11" fmla="*/ 66 h 66"/>
                  <a:gd name="T12" fmla="*/ 0 w 71"/>
                  <a:gd name="T13" fmla="*/ 14 h 66"/>
                  <a:gd name="T14" fmla="*/ 7 w 71"/>
                  <a:gd name="T15" fmla="*/ 0 h 66"/>
                  <a:gd name="T16" fmla="*/ 35 w 71"/>
                  <a:gd name="T17" fmla="*/ 28 h 66"/>
                  <a:gd name="T18" fmla="*/ 35 w 71"/>
                  <a:gd name="T19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66">
                    <a:moveTo>
                      <a:pt x="35" y="28"/>
                    </a:moveTo>
                    <a:lnTo>
                      <a:pt x="64" y="0"/>
                    </a:lnTo>
                    <a:lnTo>
                      <a:pt x="71" y="14"/>
                    </a:lnTo>
                    <a:lnTo>
                      <a:pt x="64" y="66"/>
                    </a:lnTo>
                    <a:lnTo>
                      <a:pt x="35" y="43"/>
                    </a:lnTo>
                    <a:lnTo>
                      <a:pt x="7" y="66"/>
                    </a:lnTo>
                    <a:lnTo>
                      <a:pt x="0" y="14"/>
                    </a:lnTo>
                    <a:lnTo>
                      <a:pt x="7" y="0"/>
                    </a:lnTo>
                    <a:lnTo>
                      <a:pt x="35" y="28"/>
                    </a:lnTo>
                    <a:lnTo>
                      <a:pt x="35" y="28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34">
                <a:extLst>
                  <a:ext uri="{FF2B5EF4-FFF2-40B4-BE49-F238E27FC236}">
                    <a16:creationId xmlns:a16="http://schemas.microsoft.com/office/drawing/2014/main" id="{768ED3DC-BCE1-49F0-8D8B-7E8E6CA48E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6333" y="5857049"/>
                <a:ext cx="245986" cy="76340"/>
              </a:xfrm>
              <a:custGeom>
                <a:avLst/>
                <a:gdLst>
                  <a:gd name="T0" fmla="*/ 29 w 49"/>
                  <a:gd name="T1" fmla="*/ 0 h 15"/>
                  <a:gd name="T2" fmla="*/ 46 w 49"/>
                  <a:gd name="T3" fmla="*/ 0 h 15"/>
                  <a:gd name="T4" fmla="*/ 49 w 49"/>
                  <a:gd name="T5" fmla="*/ 3 h 15"/>
                  <a:gd name="T6" fmla="*/ 49 w 49"/>
                  <a:gd name="T7" fmla="*/ 11 h 15"/>
                  <a:gd name="T8" fmla="*/ 46 w 49"/>
                  <a:gd name="T9" fmla="*/ 15 h 15"/>
                  <a:gd name="T10" fmla="*/ 30 w 49"/>
                  <a:gd name="T11" fmla="*/ 15 h 15"/>
                  <a:gd name="T12" fmla="*/ 27 w 49"/>
                  <a:gd name="T13" fmla="*/ 11 h 15"/>
                  <a:gd name="T14" fmla="*/ 26 w 49"/>
                  <a:gd name="T15" fmla="*/ 6 h 15"/>
                  <a:gd name="T16" fmla="*/ 23 w 49"/>
                  <a:gd name="T17" fmla="*/ 6 h 15"/>
                  <a:gd name="T18" fmla="*/ 23 w 49"/>
                  <a:gd name="T19" fmla="*/ 11 h 15"/>
                  <a:gd name="T20" fmla="*/ 20 w 49"/>
                  <a:gd name="T21" fmla="*/ 15 h 15"/>
                  <a:gd name="T22" fmla="*/ 4 w 49"/>
                  <a:gd name="T23" fmla="*/ 15 h 15"/>
                  <a:gd name="T24" fmla="*/ 1 w 49"/>
                  <a:gd name="T25" fmla="*/ 11 h 15"/>
                  <a:gd name="T26" fmla="*/ 0 w 49"/>
                  <a:gd name="T27" fmla="*/ 3 h 15"/>
                  <a:gd name="T28" fmla="*/ 3 w 49"/>
                  <a:gd name="T29" fmla="*/ 0 h 15"/>
                  <a:gd name="T30" fmla="*/ 21 w 49"/>
                  <a:gd name="T31" fmla="*/ 0 h 15"/>
                  <a:gd name="T32" fmla="*/ 24 w 49"/>
                  <a:gd name="T33" fmla="*/ 4 h 15"/>
                  <a:gd name="T34" fmla="*/ 23 w 49"/>
                  <a:gd name="T35" fmla="*/ 4 h 15"/>
                  <a:gd name="T36" fmla="*/ 26 w 49"/>
                  <a:gd name="T37" fmla="*/ 4 h 15"/>
                  <a:gd name="T38" fmla="*/ 26 w 49"/>
                  <a:gd name="T39" fmla="*/ 4 h 15"/>
                  <a:gd name="T40" fmla="*/ 29 w 49"/>
                  <a:gd name="T41" fmla="*/ 0 h 15"/>
                  <a:gd name="T42" fmla="*/ 21 w 49"/>
                  <a:gd name="T43" fmla="*/ 2 h 15"/>
                  <a:gd name="T44" fmla="*/ 22 w 49"/>
                  <a:gd name="T45" fmla="*/ 4 h 15"/>
                  <a:gd name="T46" fmla="*/ 21 w 49"/>
                  <a:gd name="T47" fmla="*/ 11 h 15"/>
                  <a:gd name="T48" fmla="*/ 20 w 49"/>
                  <a:gd name="T49" fmla="*/ 13 h 15"/>
                  <a:gd name="T50" fmla="*/ 4 w 49"/>
                  <a:gd name="T51" fmla="*/ 13 h 15"/>
                  <a:gd name="T52" fmla="*/ 2 w 49"/>
                  <a:gd name="T53" fmla="*/ 11 h 15"/>
                  <a:gd name="T54" fmla="*/ 2 w 49"/>
                  <a:gd name="T55" fmla="*/ 3 h 15"/>
                  <a:gd name="T56" fmla="*/ 3 w 49"/>
                  <a:gd name="T57" fmla="*/ 2 h 15"/>
                  <a:gd name="T58" fmla="*/ 21 w 49"/>
                  <a:gd name="T59" fmla="*/ 2 h 15"/>
                  <a:gd name="T60" fmla="*/ 29 w 49"/>
                  <a:gd name="T61" fmla="*/ 2 h 15"/>
                  <a:gd name="T62" fmla="*/ 28 w 49"/>
                  <a:gd name="T63" fmla="*/ 4 h 15"/>
                  <a:gd name="T64" fmla="*/ 28 w 49"/>
                  <a:gd name="T65" fmla="*/ 11 h 15"/>
                  <a:gd name="T66" fmla="*/ 30 w 49"/>
                  <a:gd name="T67" fmla="*/ 13 h 15"/>
                  <a:gd name="T68" fmla="*/ 46 w 49"/>
                  <a:gd name="T69" fmla="*/ 13 h 15"/>
                  <a:gd name="T70" fmla="*/ 47 w 49"/>
                  <a:gd name="T71" fmla="*/ 11 h 15"/>
                  <a:gd name="T72" fmla="*/ 48 w 49"/>
                  <a:gd name="T73" fmla="*/ 3 h 15"/>
                  <a:gd name="T74" fmla="*/ 46 w 49"/>
                  <a:gd name="T75" fmla="*/ 2 h 15"/>
                  <a:gd name="T76" fmla="*/ 29 w 49"/>
                  <a:gd name="T77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5">
                    <a:moveTo>
                      <a:pt x="2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3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3"/>
                      <a:pt x="48" y="15"/>
                      <a:pt x="46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8" y="15"/>
                      <a:pt x="27" y="13"/>
                      <a:pt x="27" y="11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4" y="6"/>
                      <a:pt x="23" y="6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3"/>
                      <a:pt x="22" y="15"/>
                      <a:pt x="20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2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5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7" y="1"/>
                      <a:pt x="29" y="0"/>
                    </a:cubicBezTo>
                    <a:close/>
                    <a:moveTo>
                      <a:pt x="21" y="2"/>
                    </a:moveTo>
                    <a:cubicBezTo>
                      <a:pt x="21" y="2"/>
                      <a:pt x="22" y="3"/>
                      <a:pt x="22" y="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2"/>
                      <a:pt x="21" y="13"/>
                      <a:pt x="20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2"/>
                      <a:pt x="2" y="1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1" y="2"/>
                      <a:pt x="21" y="2"/>
                      <a:pt x="21" y="2"/>
                    </a:cubicBezTo>
                    <a:close/>
                    <a:moveTo>
                      <a:pt x="29" y="2"/>
                    </a:moveTo>
                    <a:cubicBezTo>
                      <a:pt x="28" y="2"/>
                      <a:pt x="28" y="3"/>
                      <a:pt x="28" y="4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9" y="13"/>
                      <a:pt x="30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7" y="13"/>
                      <a:pt x="47" y="12"/>
                      <a:pt x="47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2"/>
                      <a:pt x="47" y="2"/>
                      <a:pt x="46" y="2"/>
                    </a:cubicBezTo>
                    <a:cubicBezTo>
                      <a:pt x="29" y="2"/>
                      <a:pt x="29" y="2"/>
                      <a:pt x="2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5DB0822-86F3-4F4B-BCDB-F26859D04260}"/>
                </a:ext>
              </a:extLst>
            </p:cNvPr>
            <p:cNvSpPr/>
            <p:nvPr/>
          </p:nvSpPr>
          <p:spPr>
            <a:xfrm>
              <a:off x="9964938" y="4673041"/>
              <a:ext cx="19303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최재용 </a:t>
              </a:r>
              <a:endParaRPr lang="en-US" altLang="ko-KR" sz="14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한국소셜미디어진흥원장</a:t>
              </a:r>
              <a:endParaRPr lang="ko-KR" altLang="en-US" sz="14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928B90-33B2-452A-A232-B490C34B5BDD}"/>
              </a:ext>
            </a:extLst>
          </p:cNvPr>
          <p:cNvSpPr/>
          <p:nvPr/>
        </p:nvSpPr>
        <p:spPr>
          <a:xfrm>
            <a:off x="-811958" y="3058700"/>
            <a:ext cx="92523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초상권 침해는 매우 엄중한 사안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이다. </a:t>
            </a:r>
            <a:endParaRPr lang="en-US" altLang="ko-KR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아무 생각없이 다른 사람의 얼굴을 촬영하는 일이 </a:t>
            </a:r>
            <a:r>
              <a:rPr lang="ko-KR" altLang="en-US" sz="16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흔해졌는데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endParaRPr lang="en-US" altLang="ko-KR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이는 일종의 ‘</a:t>
            </a:r>
            <a:r>
              <a:rPr lang="ko-KR" altLang="en-US" sz="16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몰카’일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수 있다”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57A2CF-01BD-4E25-ABAC-6914A9C9E3F6}"/>
              </a:ext>
            </a:extLst>
          </p:cNvPr>
          <p:cNvSpPr txBox="1"/>
          <p:nvPr/>
        </p:nvSpPr>
        <p:spPr>
          <a:xfrm>
            <a:off x="256382" y="5066589"/>
            <a:ext cx="117367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실시간 라이브 방송으로 인해 초상권 침해를 입는 사람들이 증가하고 있지만</a:t>
            </a:r>
            <a:r>
              <a:rPr lang="en-US" altLang="ko-KR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관련 법령 및 가이드라인이 마련되어 있지 않아 </a:t>
            </a:r>
            <a:r>
              <a:rPr lang="ko-KR" altLang="en-US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문제 해결이 어려운 상황</a:t>
            </a:r>
            <a:endParaRPr lang="en-US" altLang="ko-KR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초상권 침해 문제는 </a:t>
            </a:r>
            <a:r>
              <a:rPr lang="ko-KR" altLang="en-US" sz="2400" dirty="0">
                <a:solidFill>
                  <a:srgbClr val="FE181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전국민적 문제</a:t>
            </a:r>
            <a:r>
              <a:rPr lang="ko-KR" altLang="en-US" sz="2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이며</a:t>
            </a:r>
            <a:r>
              <a:rPr lang="en-US" altLang="ko-KR" sz="2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대책 마련이 시급</a:t>
            </a:r>
            <a:endParaRPr lang="ko-KR" altLang="en-US" sz="2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43546BC-0188-41C5-AB26-EA15CB27200E}"/>
              </a:ext>
            </a:extLst>
          </p:cNvPr>
          <p:cNvSpPr/>
          <p:nvPr/>
        </p:nvSpPr>
        <p:spPr>
          <a:xfrm>
            <a:off x="2120202" y="6098742"/>
            <a:ext cx="388624" cy="339135"/>
          </a:xfrm>
          <a:prstGeom prst="rightArrow">
            <a:avLst/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3DAFDC3-1FF5-40D6-9F32-A0CA8D8511CB}"/>
              </a:ext>
            </a:extLst>
          </p:cNvPr>
          <p:cNvCxnSpPr>
            <a:cxnSpLocks/>
          </p:cNvCxnSpPr>
          <p:nvPr/>
        </p:nvCxnSpPr>
        <p:spPr>
          <a:xfrm>
            <a:off x="1817225" y="4745617"/>
            <a:ext cx="8843059" cy="0"/>
          </a:xfrm>
          <a:prstGeom prst="line">
            <a:avLst/>
          </a:prstGeom>
          <a:ln w="9525">
            <a:solidFill>
              <a:srgbClr val="E6E6E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47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">
            <a:extLst>
              <a:ext uri="{FF2B5EF4-FFF2-40B4-BE49-F238E27FC236}">
                <a16:creationId xmlns:a16="http://schemas.microsoft.com/office/drawing/2014/main" id="{61243A65-6E0B-4456-B7E6-159A4D9DCAFB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09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42180D-F1FF-412F-A44F-D0532FC4DB2D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6341E07-D8D1-45E3-AA68-349036458BC6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5F9242C5-7487-4A43-A691-0C3C05F897D1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9">
              <a:extLst>
                <a:ext uri="{FF2B5EF4-FFF2-40B4-BE49-F238E27FC236}">
                  <a16:creationId xmlns:a16="http://schemas.microsoft.com/office/drawing/2014/main" id="{DF2AD8ED-D574-4AD9-A00D-C9747DF8AE8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0">
              <a:extLst>
                <a:ext uri="{FF2B5EF4-FFF2-40B4-BE49-F238E27FC236}">
                  <a16:creationId xmlns:a16="http://schemas.microsoft.com/office/drawing/2014/main" id="{8AF6D763-294A-4989-A36A-C1C21C2B8853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모서리가 둥근 직사각형 11">
              <a:extLst>
                <a:ext uri="{FF2B5EF4-FFF2-40B4-BE49-F238E27FC236}">
                  <a16:creationId xmlns:a16="http://schemas.microsoft.com/office/drawing/2014/main" id="{EDA90F28-12FE-4F72-BE4F-0C0253447D3F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613C499-C52A-40C3-B567-6F58AB84B0DE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4969DA-0677-4F7F-A165-6855CB2B45F8}"/>
              </a:ext>
            </a:extLst>
          </p:cNvPr>
          <p:cNvSpPr txBox="1"/>
          <p:nvPr/>
        </p:nvSpPr>
        <p:spPr>
          <a:xfrm>
            <a:off x="1152525" y="72952"/>
            <a:ext cx="1502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향후 목표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목표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2F0A2A4-85BE-4BB1-A5C8-04A13E6E4475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56052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0A3A95-3B2C-4E8F-8322-A89163E452C3}"/>
              </a:ext>
            </a:extLst>
          </p:cNvPr>
          <p:cNvSpPr/>
          <p:nvPr/>
        </p:nvSpPr>
        <p:spPr>
          <a:xfrm>
            <a:off x="389713" y="1380744"/>
            <a:ext cx="3508244" cy="481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E64B5D-FADF-4352-B2A8-88D54DD6D3D6}"/>
              </a:ext>
            </a:extLst>
          </p:cNvPr>
          <p:cNvSpPr/>
          <p:nvPr/>
        </p:nvSpPr>
        <p:spPr>
          <a:xfrm>
            <a:off x="8221756" y="1380744"/>
            <a:ext cx="3508244" cy="481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09886F-48F7-4A64-BD40-AABC1BF15266}"/>
              </a:ext>
            </a:extLst>
          </p:cNvPr>
          <p:cNvSpPr/>
          <p:nvPr/>
        </p:nvSpPr>
        <p:spPr>
          <a:xfrm>
            <a:off x="4305734" y="1380744"/>
            <a:ext cx="3508244" cy="481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F2AF33-7C12-4CBD-8117-969F4AE5B1A1}"/>
              </a:ext>
            </a:extLst>
          </p:cNvPr>
          <p:cNvSpPr/>
          <p:nvPr/>
        </p:nvSpPr>
        <p:spPr>
          <a:xfrm>
            <a:off x="389713" y="4570691"/>
            <a:ext cx="35082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DEVELOP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E130F60-1BA8-44EB-A73B-B358C49A3A46}"/>
              </a:ext>
            </a:extLst>
          </p:cNvPr>
          <p:cNvSpPr/>
          <p:nvPr/>
        </p:nvSpPr>
        <p:spPr>
          <a:xfrm>
            <a:off x="750139" y="5578135"/>
            <a:ext cx="2787391" cy="40862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자체적인 기능 개발 및 추가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81" name="Picture 8" descr="Neural free icon">
            <a:extLst>
              <a:ext uri="{FF2B5EF4-FFF2-40B4-BE49-F238E27FC236}">
                <a16:creationId xmlns:a16="http://schemas.microsoft.com/office/drawing/2014/main" id="{A19777E0-B972-4DA3-B463-6FD26EF1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23" y="1653419"/>
            <a:ext cx="2644598" cy="26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909DB30-4A7A-4A42-B40B-C0A29B256E78}"/>
              </a:ext>
            </a:extLst>
          </p:cNvPr>
          <p:cNvSpPr txBox="1"/>
          <p:nvPr/>
        </p:nvSpPr>
        <p:spPr>
          <a:xfrm>
            <a:off x="1921037" y="1855750"/>
            <a:ext cx="559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CAMo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V2.0</a:t>
            </a:r>
          </a:p>
        </p:txBody>
      </p:sp>
      <p:pic>
        <p:nvPicPr>
          <p:cNvPr id="3" name="그림 2" descr="그리기, 표지판, 셔츠이(가) 표시된 사진&#10;&#10;자동 생성된 설명">
            <a:extLst>
              <a:ext uri="{FF2B5EF4-FFF2-40B4-BE49-F238E27FC236}">
                <a16:creationId xmlns:a16="http://schemas.microsoft.com/office/drawing/2014/main" id="{56E727EC-1DC9-4A2B-8AF9-A333F5278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50" y="1653419"/>
            <a:ext cx="2644594" cy="264459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DD84A73-5A11-4D14-8ADE-68B24B82A7D4}"/>
              </a:ext>
            </a:extLst>
          </p:cNvPr>
          <p:cNvSpPr/>
          <p:nvPr/>
        </p:nvSpPr>
        <p:spPr>
          <a:xfrm>
            <a:off x="5073365" y="5578134"/>
            <a:ext cx="2102764" cy="40862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관련 기술 논문 작성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068876-B671-4792-89C4-FFCC0980864E}"/>
              </a:ext>
            </a:extLst>
          </p:cNvPr>
          <p:cNvSpPr/>
          <p:nvPr/>
        </p:nvSpPr>
        <p:spPr>
          <a:xfrm>
            <a:off x="4370625" y="4570691"/>
            <a:ext cx="35082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PAPER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32F7046-4021-4F1D-A92C-5DBDA247D3D5}"/>
              </a:ext>
            </a:extLst>
          </p:cNvPr>
          <p:cNvSpPr/>
          <p:nvPr/>
        </p:nvSpPr>
        <p:spPr>
          <a:xfrm>
            <a:off x="8821721" y="5589188"/>
            <a:ext cx="2308314" cy="40862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기술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자문 및 협업 문의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6DA17-FD0B-4701-A370-DDBA9F706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81" y="1653419"/>
            <a:ext cx="2644594" cy="264459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8A9E3B-7C48-46DC-8B03-62AC856FFE22}"/>
              </a:ext>
            </a:extLst>
          </p:cNvPr>
          <p:cNvSpPr/>
          <p:nvPr/>
        </p:nvSpPr>
        <p:spPr>
          <a:xfrm>
            <a:off x="8405223" y="4647635"/>
            <a:ext cx="31413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COLLABO</a:t>
            </a:r>
          </a:p>
        </p:txBody>
      </p:sp>
    </p:spTree>
    <p:extLst>
      <p:ext uri="{BB962C8B-B14F-4D97-AF65-F5344CB8AC3E}">
        <p14:creationId xmlns:p14="http://schemas.microsoft.com/office/powerpoint/2010/main" val="3520026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CB26A78-67C9-4682-9EE6-1E91843866DF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10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2F53C5-D30A-40DB-981A-1252B5511BF3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28D3B-F8FA-4AA5-A1DA-5BA80B960062}"/>
              </a:ext>
            </a:extLst>
          </p:cNvPr>
          <p:cNvCxnSpPr>
            <a:cxnSpLocks/>
          </p:cNvCxnSpPr>
          <p:nvPr/>
        </p:nvCxnSpPr>
        <p:spPr>
          <a:xfrm>
            <a:off x="490746" y="900761"/>
            <a:ext cx="11268000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815A74-C3E2-438F-BD96-794B5BFEDF9E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421F677-42AE-41CB-8FBA-91E54B6732D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66C8EF3A-5DFE-467A-9A31-92FDE7A69E63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580B1417-DE3F-47BD-B315-A024E797EA2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AB60051D-4D88-4EBC-B3C5-AEC6B1C6D9A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47CCE8-7AFC-47EE-9CFD-94973C8803C5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A5474-7EE0-45A0-A32B-741A7DC7C96E}"/>
              </a:ext>
            </a:extLst>
          </p:cNvPr>
          <p:cNvSpPr txBox="1"/>
          <p:nvPr/>
        </p:nvSpPr>
        <p:spPr>
          <a:xfrm>
            <a:off x="1152525" y="72952"/>
            <a:ext cx="843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결론</a:t>
            </a: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요약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BDDDF4-6C5B-47E6-A040-93FE8F4BDDD9}"/>
              </a:ext>
            </a:extLst>
          </p:cNvPr>
          <p:cNvGrpSpPr/>
          <p:nvPr/>
        </p:nvGrpSpPr>
        <p:grpSpPr>
          <a:xfrm>
            <a:off x="745263" y="1842006"/>
            <a:ext cx="10701475" cy="3815993"/>
            <a:chOff x="909319" y="1842006"/>
            <a:chExt cx="10701475" cy="381599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68FD2CC-BDC9-434E-906A-B8076367A2D9}"/>
                </a:ext>
              </a:extLst>
            </p:cNvPr>
            <p:cNvSpPr/>
            <p:nvPr/>
          </p:nvSpPr>
          <p:spPr>
            <a:xfrm>
              <a:off x="7794801" y="1842006"/>
              <a:ext cx="3815993" cy="3815993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2A817C4-092F-494E-A67A-92903CA0BE87}"/>
                </a:ext>
              </a:extLst>
            </p:cNvPr>
            <p:cNvSpPr txBox="1"/>
            <p:nvPr/>
          </p:nvSpPr>
          <p:spPr>
            <a:xfrm>
              <a:off x="7898458" y="3356009"/>
              <a:ext cx="360868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72938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비</a:t>
              </a:r>
              <a:r>
                <a:rPr lang="en-US" altLang="ko-KR" sz="2000" dirty="0">
                  <a:solidFill>
                    <a:srgbClr val="272938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(</a:t>
              </a:r>
              <a:r>
                <a:rPr lang="ko-KR" altLang="en-US" sz="2000" dirty="0">
                  <a:solidFill>
                    <a:srgbClr val="272938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非</a:t>
              </a:r>
              <a:r>
                <a:rPr lang="en-US" altLang="ko-KR" sz="2000" dirty="0">
                  <a:solidFill>
                    <a:srgbClr val="272938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) </a:t>
              </a:r>
              <a:r>
                <a:rPr lang="ko-KR" altLang="en-US" sz="2000" dirty="0">
                  <a:solidFill>
                    <a:srgbClr val="272938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방송 출연자들을 인식하고 </a:t>
              </a:r>
              <a:endParaRPr lang="en-US" altLang="ko-KR" sz="20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272938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편집 처리 하는</a:t>
              </a:r>
              <a:endParaRPr lang="en-US" altLang="ko-KR" sz="20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  <a:p>
              <a:pPr algn="ctr"/>
              <a:r>
                <a:rPr lang="en-US" altLang="ko-KR" sz="3000" dirty="0">
                  <a:solidFill>
                    <a:srgbClr val="FE1818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“</a:t>
              </a:r>
              <a:r>
                <a:rPr lang="ko-KR" altLang="en-US" sz="3000" dirty="0">
                  <a:solidFill>
                    <a:srgbClr val="FE1818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초상권 보호 카메라</a:t>
              </a:r>
              <a:r>
                <a:rPr lang="en-US" altLang="ko-KR" sz="3000" dirty="0">
                  <a:solidFill>
                    <a:srgbClr val="FE1818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”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2C21D14-5F9A-44FC-9891-40D36218332C}"/>
                </a:ext>
              </a:extLst>
            </p:cNvPr>
            <p:cNvGrpSpPr/>
            <p:nvPr/>
          </p:nvGrpSpPr>
          <p:grpSpPr>
            <a:xfrm>
              <a:off x="909319" y="2016074"/>
              <a:ext cx="3672825" cy="3641925"/>
              <a:chOff x="914623" y="2113709"/>
              <a:chExt cx="3672825" cy="364192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73F544-77B5-4EA0-BBA7-11B5C085821A}"/>
                  </a:ext>
                </a:extLst>
              </p:cNvPr>
              <p:cNvSpPr txBox="1"/>
              <p:nvPr/>
            </p:nvSpPr>
            <p:spPr>
              <a:xfrm>
                <a:off x="914623" y="4739971"/>
                <a:ext cx="36728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영상 플랫폼 확장으로 인해 </a:t>
                </a:r>
                <a:endParaRPr lang="en-US" altLang="ko-KR" sz="2000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(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非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)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방송 출연자의 </a:t>
                </a:r>
                <a:endParaRPr lang="en-US" altLang="ko-KR" sz="2000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a고딕18" panose="02020600000000000000" pitchFamily="18" charset="-127"/>
                    <a:ea typeface="a고딕18" panose="02020600000000000000" pitchFamily="18" charset="-127"/>
                  </a:rPr>
                  <a:t>초상권 침해 문제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증가</a:t>
                </a:r>
                <a:endParaRPr lang="en-US" altLang="ko-KR" sz="2000" dirty="0">
                  <a:solidFill>
                    <a:schemeClr val="bg1"/>
                  </a:solidFill>
                  <a:latin typeface="a고딕13" panose="02020600000000000000" pitchFamily="18" charset="-127"/>
                  <a:ea typeface="a고딕13" panose="02020600000000000000" pitchFamily="18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1F8F19B-BC3F-4766-AEFF-6FC1A1A7643B}"/>
                  </a:ext>
                </a:extLst>
              </p:cNvPr>
              <p:cNvGrpSpPr/>
              <p:nvPr/>
            </p:nvGrpSpPr>
            <p:grpSpPr>
              <a:xfrm>
                <a:off x="914623" y="2113709"/>
                <a:ext cx="3672825" cy="2366805"/>
                <a:chOff x="880583" y="1970293"/>
                <a:chExt cx="4129836" cy="2683498"/>
              </a:xfrm>
            </p:grpSpPr>
            <p:pic>
              <p:nvPicPr>
                <p:cNvPr id="1026" name="Picture 2" descr="http://image.chosun.com/sitedata/image/201708/07/2017080700170_0.jpg">
                  <a:extLst>
                    <a:ext uri="{FF2B5EF4-FFF2-40B4-BE49-F238E27FC236}">
                      <a16:creationId xmlns:a16="http://schemas.microsoft.com/office/drawing/2014/main" id="{832F28D3-EFDC-4CF2-AC0A-E2B2BD24D8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87961" y="3727048"/>
                  <a:ext cx="2422458" cy="9267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“이름이?” 초상권 무시한 BJ 헌팅방송…‘제재 안하나’ 불만. 사진=유튜브 방송 캡처">
                  <a:extLst>
                    <a:ext uri="{FF2B5EF4-FFF2-40B4-BE49-F238E27FC236}">
                      <a16:creationId xmlns:a16="http://schemas.microsoft.com/office/drawing/2014/main" id="{237FA911-933A-48EA-BC41-CB06D13E6A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44" r="48464" b="10314"/>
                <a:stretch/>
              </p:blipFill>
              <p:spPr bwMode="auto">
                <a:xfrm>
                  <a:off x="2587961" y="1970293"/>
                  <a:ext cx="2422458" cy="16351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AFC7990-7686-49F4-965F-4B728E87EE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9712"/>
                <a:stretch/>
              </p:blipFill>
              <p:spPr>
                <a:xfrm>
                  <a:off x="880583" y="1978067"/>
                  <a:ext cx="1591734" cy="26757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095C501-1C3D-4F48-951A-3107BAE39D07}"/>
                </a:ext>
              </a:extLst>
            </p:cNvPr>
            <p:cNvGrpSpPr/>
            <p:nvPr/>
          </p:nvGrpSpPr>
          <p:grpSpPr>
            <a:xfrm>
              <a:off x="4941067" y="3164283"/>
              <a:ext cx="2494811" cy="1151004"/>
              <a:chOff x="4686252" y="2894025"/>
              <a:chExt cx="2559499" cy="1190684"/>
            </a:xfrm>
          </p:grpSpPr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09329458-269F-4F80-A5F5-27F705E12D39}"/>
                  </a:ext>
                </a:extLst>
              </p:cNvPr>
              <p:cNvSpPr/>
              <p:nvPr/>
            </p:nvSpPr>
            <p:spPr>
              <a:xfrm>
                <a:off x="4686252" y="2894025"/>
                <a:ext cx="2559499" cy="1190684"/>
              </a:xfrm>
              <a:prstGeom prst="rightArrow">
                <a:avLst/>
              </a:prstGeom>
              <a:solidFill>
                <a:srgbClr val="FE18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A7438C-8873-4838-B503-EDCCC87B5750}"/>
                  </a:ext>
                </a:extLst>
              </p:cNvPr>
              <p:cNvSpPr txBox="1"/>
              <p:nvPr/>
            </p:nvSpPr>
            <p:spPr>
              <a:xfrm>
                <a:off x="4802898" y="3282415"/>
                <a:ext cx="2199116" cy="4139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a고딕18" panose="02020600000000000000" pitchFamily="18" charset="-127"/>
                    <a:ea typeface="a고딕18" panose="02020600000000000000" pitchFamily="18" charset="-127"/>
                  </a:rPr>
                  <a:t>얼굴인식 알고리즘</a:t>
                </a:r>
                <a:endParaRPr lang="en-US" altLang="ko-KR" sz="2000" dirty="0"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7411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566FF8D-E114-41AA-9969-DBF1D0463E1A}"/>
              </a:ext>
            </a:extLst>
          </p:cNvPr>
          <p:cNvSpPr/>
          <p:nvPr/>
        </p:nvSpPr>
        <p:spPr>
          <a:xfrm>
            <a:off x="2107119" y="4568437"/>
            <a:ext cx="3055948" cy="400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E45A60-3323-4D83-AA2C-7C457B8EA54E}"/>
              </a:ext>
            </a:extLst>
          </p:cNvPr>
          <p:cNvSpPr/>
          <p:nvPr/>
        </p:nvSpPr>
        <p:spPr>
          <a:xfrm>
            <a:off x="7846341" y="2185749"/>
            <a:ext cx="2923641" cy="400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8D310C-AE34-478D-9869-B05C43C9CA75}"/>
              </a:ext>
            </a:extLst>
          </p:cNvPr>
          <p:cNvSpPr/>
          <p:nvPr/>
        </p:nvSpPr>
        <p:spPr>
          <a:xfrm>
            <a:off x="2277328" y="2080060"/>
            <a:ext cx="2616740" cy="400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CB26A78-67C9-4682-9EE6-1E91843866DF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10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2F53C5-D30A-40DB-981A-1252B5511BF3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28D3B-F8FA-4AA5-A1DA-5BA80B960062}"/>
              </a:ext>
            </a:extLst>
          </p:cNvPr>
          <p:cNvCxnSpPr>
            <a:cxnSpLocks/>
          </p:cNvCxnSpPr>
          <p:nvPr/>
        </p:nvCxnSpPr>
        <p:spPr>
          <a:xfrm>
            <a:off x="490746" y="900761"/>
            <a:ext cx="11268000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815A74-C3E2-438F-BD96-794B5BFEDF9E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421F677-42AE-41CB-8FBA-91E54B6732D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66C8EF3A-5DFE-467A-9A31-92FDE7A69E63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580B1417-DE3F-47BD-B315-A024E797EA2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AB60051D-4D88-4EBC-B3C5-AEC6B1C6D9A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47CCE8-7AFC-47EE-9CFD-94973C8803C5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A5474-7EE0-45A0-A32B-741A7DC7C96E}"/>
              </a:ext>
            </a:extLst>
          </p:cNvPr>
          <p:cNvSpPr txBox="1"/>
          <p:nvPr/>
        </p:nvSpPr>
        <p:spPr>
          <a:xfrm>
            <a:off x="1152525" y="72952"/>
            <a:ext cx="426911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결론</a:t>
            </a: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기대효과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만약 서비스가 안정화되어 제공된다면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21E89-2DC8-4097-977A-7DDA356B63AC}"/>
              </a:ext>
            </a:extLst>
          </p:cNvPr>
          <p:cNvSpPr txBox="1"/>
          <p:nvPr/>
        </p:nvSpPr>
        <p:spPr>
          <a:xfrm>
            <a:off x="2718775" y="2070332"/>
            <a:ext cx="30139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실시간 적용 서비스</a:t>
            </a:r>
            <a:endParaRPr lang="en-US" altLang="ko-KR" sz="2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</a:p>
          <a:p>
            <a:r>
              <a:rPr lang="ko-KR" altLang="en-US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실시간으로 </a:t>
            </a:r>
            <a:r>
              <a:rPr lang="ko-KR" altLang="en-US" sz="1500" dirty="0" err="1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블러</a:t>
            </a:r>
            <a:r>
              <a:rPr lang="ko-KR" altLang="en-US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처리 기능을 지원</a:t>
            </a: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해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라이브 방송 중 발생할 수 있는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비 방송 출연자의 초상권 침해 문제를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방지할 수 있다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9131A17-7C98-49AD-A335-1FB36DB1A5F6}"/>
              </a:ext>
            </a:extLst>
          </p:cNvPr>
          <p:cNvSpPr/>
          <p:nvPr/>
        </p:nvSpPr>
        <p:spPr>
          <a:xfrm>
            <a:off x="798674" y="1872996"/>
            <a:ext cx="1872000" cy="1872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" dist="38100" dir="2700000" algn="tl" rotWithShape="0">
              <a:schemeClr val="bg1">
                <a:lumMod val="7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67DBD7A-3ADD-470C-9ACF-87D77E34C6F3}"/>
              </a:ext>
            </a:extLst>
          </p:cNvPr>
          <p:cNvSpPr/>
          <p:nvPr/>
        </p:nvSpPr>
        <p:spPr>
          <a:xfrm>
            <a:off x="6300243" y="1872996"/>
            <a:ext cx="1872000" cy="1872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" dist="38100" dir="2700000" algn="tl" rotWithShape="0">
              <a:schemeClr val="bg1">
                <a:lumMod val="7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346EE9E-956C-4D6B-8378-D19256E699B1}"/>
              </a:ext>
            </a:extLst>
          </p:cNvPr>
          <p:cNvSpPr/>
          <p:nvPr/>
        </p:nvSpPr>
        <p:spPr>
          <a:xfrm>
            <a:off x="693328" y="4373239"/>
            <a:ext cx="1872000" cy="1872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" dist="38100" dir="2700000" algn="tl" rotWithShape="0">
              <a:schemeClr val="bg1">
                <a:lumMod val="7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C4F827-ABC8-40B4-8AF6-FA41F80B58FF}"/>
              </a:ext>
            </a:extLst>
          </p:cNvPr>
          <p:cNvSpPr txBox="1"/>
          <p:nvPr/>
        </p:nvSpPr>
        <p:spPr>
          <a:xfrm>
            <a:off x="8367854" y="2185749"/>
            <a:ext cx="278794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높은 인식률과 정확성</a:t>
            </a:r>
            <a:endParaRPr lang="en-US" altLang="ko-KR" sz="2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just"/>
            <a:endParaRPr lang="en-US" altLang="ko-KR" sz="1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just"/>
            <a:r>
              <a:rPr lang="ko-KR" altLang="en-US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빠르고 정확한 알고리즘</a:t>
            </a: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으로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just"/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사용자에게 높은 품질의 서비스를 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just"/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제공한다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B47C03-D448-4843-8CEC-DF5A8BD7CC14}"/>
              </a:ext>
            </a:extLst>
          </p:cNvPr>
          <p:cNvSpPr txBox="1"/>
          <p:nvPr/>
        </p:nvSpPr>
        <p:spPr>
          <a:xfrm>
            <a:off x="2606872" y="515484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CEB5B3-F0BB-4D7E-A886-0D9A404DB766}"/>
              </a:ext>
            </a:extLst>
          </p:cNvPr>
          <p:cNvSpPr txBox="1"/>
          <p:nvPr/>
        </p:nvSpPr>
        <p:spPr>
          <a:xfrm>
            <a:off x="2760939" y="4570575"/>
            <a:ext cx="340990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다양한 분야로 확장</a:t>
            </a:r>
            <a:endParaRPr lang="en-US" altLang="ko-KR" sz="2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en-US" altLang="ko-KR" sz="15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CAMo</a:t>
            </a: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의 핵심 기술은 </a:t>
            </a:r>
            <a:r>
              <a:rPr lang="en-US" altLang="ko-KR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SW</a:t>
            </a: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로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개인 방송</a:t>
            </a:r>
            <a:r>
              <a:rPr lang="en-US" altLang="ko-KR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뉴스와 같은 방송 뿐만 아니라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등록된 사람을 </a:t>
            </a:r>
            <a:r>
              <a:rPr lang="ko-KR" altLang="en-US" sz="1500" dirty="0" err="1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블러</a:t>
            </a:r>
            <a:r>
              <a:rPr lang="ko-KR" altLang="en-US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처리를 하여</a:t>
            </a:r>
            <a:r>
              <a:rPr lang="en-US" altLang="ko-KR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사용자의 </a:t>
            </a:r>
            <a:endParaRPr lang="en-US" altLang="ko-KR" sz="1500" dirty="0">
              <a:solidFill>
                <a:srgbClr val="FF0000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ko-KR" altLang="en-US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사생활을 보호할 수 있는 홈 </a:t>
            </a:r>
            <a:r>
              <a:rPr lang="en-US" altLang="ko-KR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CCTV</a:t>
            </a:r>
            <a:r>
              <a:rPr lang="en-US" altLang="ko-KR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등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접목 및 적용할 수 있는 분야가 다양하다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688CA35-4CE9-4CA6-AFBC-B520724F9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4" y="2160996"/>
            <a:ext cx="1296000" cy="1296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E44F2B-2E82-40C4-B36A-C106B914B7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43" y="2160996"/>
            <a:ext cx="1296000" cy="1296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E28DFA4-02B6-41C8-BD4C-2FBA3D5C63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28" y="4661239"/>
            <a:ext cx="1296000" cy="1296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F8CDF8-3318-4493-BACE-391308F83576}"/>
              </a:ext>
            </a:extLst>
          </p:cNvPr>
          <p:cNvSpPr/>
          <p:nvPr/>
        </p:nvSpPr>
        <p:spPr>
          <a:xfrm>
            <a:off x="7846972" y="4621155"/>
            <a:ext cx="2923641" cy="400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989C61-7476-48FA-938F-14ED06070D32}"/>
              </a:ext>
            </a:extLst>
          </p:cNvPr>
          <p:cNvSpPr txBox="1"/>
          <p:nvPr/>
        </p:nvSpPr>
        <p:spPr>
          <a:xfrm>
            <a:off x="8196914" y="4621155"/>
            <a:ext cx="31277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빠르고 안전한 비식별화</a:t>
            </a:r>
            <a:endParaRPr lang="en-US" altLang="ko-KR" sz="2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just"/>
            <a:endParaRPr lang="en-US" altLang="ko-KR" sz="1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just"/>
            <a:r>
              <a:rPr lang="ko-KR" altLang="en-US" sz="15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빠르고 정확한 알고리즘</a:t>
            </a: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으로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just"/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촬영자는 법적 문제를 피하고 출연자와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just"/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행인은 본인의 초상권을 안전하게 보장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just"/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받을 수 있다</a:t>
            </a:r>
            <a:r>
              <a:rPr lang="en-US" altLang="ko-KR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36E7D3F-B434-4471-B330-24A4AB7EFDBF}"/>
              </a:ext>
            </a:extLst>
          </p:cNvPr>
          <p:cNvSpPr/>
          <p:nvPr/>
        </p:nvSpPr>
        <p:spPr>
          <a:xfrm>
            <a:off x="6324914" y="4272146"/>
            <a:ext cx="1872000" cy="1872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" dist="38100" dir="2700000" algn="tl" rotWithShape="0">
              <a:schemeClr val="bg1">
                <a:lumMod val="7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창문이(가) 표시된 사진&#10;&#10;자동 생성된 설명">
            <a:extLst>
              <a:ext uri="{FF2B5EF4-FFF2-40B4-BE49-F238E27FC236}">
                <a16:creationId xmlns:a16="http://schemas.microsoft.com/office/drawing/2014/main" id="{D7135321-A8F0-4F87-8259-3FCFFFB087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15" y="4538647"/>
            <a:ext cx="1338998" cy="133899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06AFD08-9076-4900-82C8-38504B5C52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715" b="35520"/>
          <a:stretch/>
        </p:blipFill>
        <p:spPr>
          <a:xfrm>
            <a:off x="6589000" y="4594229"/>
            <a:ext cx="1260388" cy="9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1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7B28D6-7495-4CFA-BD65-B46D88F99F64}"/>
              </a:ext>
            </a:extLst>
          </p:cNvPr>
          <p:cNvSpPr/>
          <p:nvPr/>
        </p:nvSpPr>
        <p:spPr>
          <a:xfrm>
            <a:off x="1569096" y="1169969"/>
            <a:ext cx="88135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시청해 주셔서 감사합니다</a:t>
            </a:r>
            <a:endParaRPr lang="ko-KR" altLang="en-US" sz="3500" dirty="0">
              <a:solidFill>
                <a:srgbClr val="FFFFFF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9FEB6B-8C52-4086-8FF8-987FAC96F0D3}"/>
              </a:ext>
            </a:extLst>
          </p:cNvPr>
          <p:cNvGrpSpPr/>
          <p:nvPr/>
        </p:nvGrpSpPr>
        <p:grpSpPr>
          <a:xfrm>
            <a:off x="5129844" y="2628170"/>
            <a:ext cx="1932312" cy="1932312"/>
            <a:chOff x="299481" y="7385331"/>
            <a:chExt cx="550957" cy="55095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DD51800-5435-4BBF-A2EC-8C83A95B2AB6}"/>
                </a:ext>
              </a:extLst>
            </p:cNvPr>
            <p:cNvSpPr/>
            <p:nvPr/>
          </p:nvSpPr>
          <p:spPr>
            <a:xfrm>
              <a:off x="299481" y="7385331"/>
              <a:ext cx="550957" cy="550957"/>
            </a:xfrm>
            <a:prstGeom prst="ellipse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C2F6430-9E4A-4C03-ACE4-006C5AFF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27" y="7442539"/>
              <a:ext cx="435464" cy="435464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2F951BB-00C1-4829-82A6-79316E6C8199}"/>
              </a:ext>
            </a:extLst>
          </p:cNvPr>
          <p:cNvSpPr/>
          <p:nvPr/>
        </p:nvSpPr>
        <p:spPr>
          <a:xfrm>
            <a:off x="7803602" y="2570197"/>
            <a:ext cx="3222537" cy="2044479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D532-FD30-452C-9E3A-36BC650CD385}"/>
              </a:ext>
            </a:extLst>
          </p:cNvPr>
          <p:cNvSpPr txBox="1"/>
          <p:nvPr/>
        </p:nvSpPr>
        <p:spPr>
          <a:xfrm>
            <a:off x="2232749" y="4785205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추천영상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CB6B12-E649-471C-9779-7B0B9808A4A3}"/>
              </a:ext>
            </a:extLst>
          </p:cNvPr>
          <p:cNvSpPr txBox="1"/>
          <p:nvPr/>
        </p:nvSpPr>
        <p:spPr>
          <a:xfrm>
            <a:off x="8569125" y="4788920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업로드 될 영상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4C74BA-53A8-4D85-9D98-1278118A92F4}"/>
              </a:ext>
            </a:extLst>
          </p:cNvPr>
          <p:cNvSpPr/>
          <p:nvPr/>
        </p:nvSpPr>
        <p:spPr>
          <a:xfrm>
            <a:off x="7928969" y="2708477"/>
            <a:ext cx="2971800" cy="18039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rgbClr val="FFED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FAB1B26-3D08-4741-98CE-BE173F670852}"/>
              </a:ext>
            </a:extLst>
          </p:cNvPr>
          <p:cNvSpPr/>
          <p:nvPr/>
        </p:nvSpPr>
        <p:spPr>
          <a:xfrm>
            <a:off x="8030643" y="3194969"/>
            <a:ext cx="284016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프라이버시 보호</a:t>
            </a:r>
            <a:r>
              <a:rPr lang="ko-KR" altLang="en-US" sz="14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를 위한 </a:t>
            </a:r>
            <a:endParaRPr lang="en-US" altLang="ko-KR" sz="1400" dirty="0">
              <a:solidFill>
                <a:srgbClr val="FFFFFF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인물인식 기반 </a:t>
            </a:r>
            <a:r>
              <a:rPr lang="en-US" altLang="ko-KR" sz="16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AI</a:t>
            </a:r>
            <a:r>
              <a:rPr lang="ko-KR" altLang="en-US" sz="14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</a:t>
            </a:r>
            <a:endParaRPr lang="en-US" altLang="ko-KR" sz="1400" dirty="0">
              <a:solidFill>
                <a:srgbClr val="FFFFFF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이를 활용한 </a:t>
            </a:r>
            <a:r>
              <a:rPr lang="ko-KR" altLang="en-US" sz="16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실시간 영상 처리 </a:t>
            </a:r>
            <a:r>
              <a:rPr lang="ko-KR" altLang="en-US" sz="14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방안</a:t>
            </a:r>
          </a:p>
        </p:txBody>
      </p:sp>
      <p:pic>
        <p:nvPicPr>
          <p:cNvPr id="2050" name="Picture 2" descr="under construction.png">
            <a:extLst>
              <a:ext uri="{FF2B5EF4-FFF2-40B4-BE49-F238E27FC236}">
                <a16:creationId xmlns:a16="http://schemas.microsoft.com/office/drawing/2014/main" id="{D1E3E33F-DFAC-44FB-9E72-88697427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28" b="97436" l="3086" r="94753">
                        <a14:foregroundMark x1="7407" y1="48718" x2="8642" y2="72436"/>
                        <a14:foregroundMark x1="9877" y1="96154" x2="9259" y2="97436"/>
                        <a14:foregroundMark x1="4321" y1="51282" x2="3395" y2="51282"/>
                        <a14:foregroundMark x1="91049" y1="5128" x2="94753" y2="44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4819">
            <a:off x="8126464" y="3090195"/>
            <a:ext cx="2576809" cy="124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3C40409-5AE0-46DF-B060-EBD2652957F6}"/>
              </a:ext>
            </a:extLst>
          </p:cNvPr>
          <p:cNvSpPr txBox="1"/>
          <p:nvPr/>
        </p:nvSpPr>
        <p:spPr>
          <a:xfrm>
            <a:off x="7939812" y="2724512"/>
            <a:ext cx="1138453" cy="369332"/>
          </a:xfrm>
          <a:prstGeom prst="rect">
            <a:avLst/>
          </a:prstGeom>
          <a:solidFill>
            <a:srgbClr val="FFED02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n w="76200">
                  <a:noFill/>
                </a:ln>
                <a:solidFill>
                  <a:srgbClr val="272938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최종 발표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20CF8EE-F614-4257-9C39-C9BBB9423E58}"/>
              </a:ext>
            </a:extLst>
          </p:cNvPr>
          <p:cNvGrpSpPr/>
          <p:nvPr/>
        </p:nvGrpSpPr>
        <p:grpSpPr>
          <a:xfrm>
            <a:off x="1165861" y="2570197"/>
            <a:ext cx="3222537" cy="2044479"/>
            <a:chOff x="1165861" y="2570197"/>
            <a:chExt cx="3222537" cy="204447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DD99547-F6EA-4FA2-B4BE-5F945441629B}"/>
                </a:ext>
              </a:extLst>
            </p:cNvPr>
            <p:cNvSpPr/>
            <p:nvPr/>
          </p:nvSpPr>
          <p:spPr>
            <a:xfrm>
              <a:off x="1165861" y="2570197"/>
              <a:ext cx="3222537" cy="204447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CA76A3F-470E-4AFE-855C-F21CFC862D4E}"/>
                </a:ext>
              </a:extLst>
            </p:cNvPr>
            <p:cNvSpPr/>
            <p:nvPr/>
          </p:nvSpPr>
          <p:spPr>
            <a:xfrm>
              <a:off x="1291229" y="2708477"/>
              <a:ext cx="2971800" cy="18039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rgbClr val="FE1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A56A92-2FF9-4EF4-B826-80EEE817D0C9}"/>
                </a:ext>
              </a:extLst>
            </p:cNvPr>
            <p:cNvSpPr txBox="1"/>
            <p:nvPr/>
          </p:nvSpPr>
          <p:spPr>
            <a:xfrm>
              <a:off x="2524036" y="2903590"/>
              <a:ext cx="1703314" cy="139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#IDLE? 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그게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뭐야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?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선진이와 아이들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</a:t>
              </a:r>
              <a:r>
                <a:rPr lang="en-US" altLang="ko-KR" sz="11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Sunjin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-IDLE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</a:t>
              </a:r>
              <a:endPara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퇴짜맞아서 이걸로 바꿈</a:t>
              </a:r>
              <a:endPara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62149F8-2C12-4956-9AF3-C39C8C6C7F2E}"/>
                </a:ext>
              </a:extLst>
            </p:cNvPr>
            <p:cNvGrpSpPr/>
            <p:nvPr/>
          </p:nvGrpSpPr>
          <p:grpSpPr>
            <a:xfrm>
              <a:off x="1302001" y="3116033"/>
              <a:ext cx="1500732" cy="1200329"/>
              <a:chOff x="12914859" y="2708477"/>
              <a:chExt cx="1500732" cy="1200329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939C926-4964-4A20-82E0-D5989CBA28EE}"/>
                  </a:ext>
                </a:extLst>
              </p:cNvPr>
              <p:cNvSpPr txBox="1"/>
              <p:nvPr/>
            </p:nvSpPr>
            <p:spPr>
              <a:xfrm>
                <a:off x="12914859" y="2708477"/>
                <a:ext cx="15007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팀명</a:t>
                </a:r>
                <a:r>
                  <a:rPr lang="ko-KR" altLang="en-US" sz="2400" dirty="0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en-US" altLang="ko-KR" sz="2400" dirty="0">
                  <a:ln w="38100">
                    <a:solidFill>
                      <a:schemeClr val="bg1"/>
                    </a:solidFill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  <a:p>
                <a:r>
                  <a:rPr lang="ko-KR" altLang="en-US" sz="2400" dirty="0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제대로 </a:t>
                </a:r>
                <a:endParaRPr lang="en-US" altLang="ko-KR" sz="2400" dirty="0">
                  <a:ln w="38100">
                    <a:solidFill>
                      <a:schemeClr val="bg1"/>
                    </a:solidFill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  <a:p>
                <a:r>
                  <a:rPr lang="ko-KR" altLang="en-US" sz="2400" dirty="0" err="1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알려드림</a:t>
                </a:r>
                <a:r>
                  <a:rPr lang="en-US" altLang="ko-KR" sz="2400" dirty="0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!</a:t>
                </a:r>
                <a:endParaRPr lang="ko-KR" altLang="en-US" sz="2400" dirty="0">
                  <a:ln w="38100">
                    <a:solidFill>
                      <a:schemeClr val="bg1"/>
                    </a:solidFill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F5ED487-C937-495F-B984-A380FE5C4186}"/>
                  </a:ext>
                </a:extLst>
              </p:cNvPr>
              <p:cNvSpPr txBox="1"/>
              <p:nvPr/>
            </p:nvSpPr>
            <p:spPr>
              <a:xfrm>
                <a:off x="12914859" y="2708477"/>
                <a:ext cx="15007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팀명</a:t>
                </a:r>
                <a:r>
                  <a:rPr lang="ko-KR" altLang="en-US" sz="2400" dirty="0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en-US" altLang="ko-KR" sz="2400" dirty="0">
                  <a:ln w="38100">
                    <a:noFill/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  <a:p>
                <a:r>
                  <a:rPr lang="ko-KR" altLang="en-US" sz="2400" dirty="0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제대로 </a:t>
                </a:r>
                <a:endParaRPr lang="en-US" altLang="ko-KR" sz="2400" dirty="0">
                  <a:ln w="38100">
                    <a:noFill/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  <a:p>
                <a:r>
                  <a:rPr lang="ko-KR" altLang="en-US" sz="2400" dirty="0" err="1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알려드림</a:t>
                </a:r>
                <a:r>
                  <a:rPr lang="en-US" altLang="ko-KR" sz="2400" dirty="0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!</a:t>
                </a:r>
                <a:endParaRPr lang="ko-KR" altLang="en-US" sz="2400" dirty="0">
                  <a:ln w="38100">
                    <a:noFill/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FC4D4A5-F4A6-4E02-B9CC-89762214A3A8}"/>
                </a:ext>
              </a:extLst>
            </p:cNvPr>
            <p:cNvSpPr/>
            <p:nvPr/>
          </p:nvSpPr>
          <p:spPr>
            <a:xfrm>
              <a:off x="1295402" y="2721066"/>
              <a:ext cx="822765" cy="372778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IDLE</a:t>
              </a:r>
              <a:endParaRPr lang="ko-KR" altLang="en-US" sz="1600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FA479CE-18AC-4DA5-A2B8-5BABD4428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74" y="2679988"/>
            <a:ext cx="3109229" cy="1883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5B9B68-0F5B-454E-9E06-146E4CA0C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87" y="2675985"/>
            <a:ext cx="3054361" cy="1883827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DFCDCD7-8118-4C43-9A1E-01708218032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3FDFCE0-8A58-403D-BAEB-EFAB3EE1CA3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EE4706D-AB92-4F37-9E9B-30EA0A9B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2361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233" y="2880431"/>
              <a:ext cx="801460" cy="8014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23B587F-20CC-4706-AB1F-ACABE550CB3D}"/>
                </a:ext>
              </a:extLst>
            </p:cNvPr>
            <p:cNvGrpSpPr/>
            <p:nvPr/>
          </p:nvGrpSpPr>
          <p:grpSpPr>
            <a:xfrm>
              <a:off x="7803599" y="3115472"/>
              <a:ext cx="567308" cy="530299"/>
              <a:chOff x="13403335" y="1169969"/>
              <a:chExt cx="669420" cy="625750"/>
            </a:xfrm>
          </p:grpSpPr>
          <p:sp>
            <p:nvSpPr>
              <p:cNvPr id="83" name="이등변 삼각형 82">
                <a:extLst>
                  <a:ext uri="{FF2B5EF4-FFF2-40B4-BE49-F238E27FC236}">
                    <a16:creationId xmlns:a16="http://schemas.microsoft.com/office/drawing/2014/main" id="{96477862-A324-4FEF-BDFE-E670C31115D0}"/>
                  </a:ext>
                </a:extLst>
              </p:cNvPr>
              <p:cNvSpPr/>
              <p:nvPr/>
            </p:nvSpPr>
            <p:spPr>
              <a:xfrm rot="5400000">
                <a:off x="13360362" y="1215583"/>
                <a:ext cx="623109" cy="537163"/>
              </a:xfrm>
              <a:prstGeom prst="triangle">
                <a:avLst/>
              </a:pr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30B413C-904E-4CEC-A307-83EF6292DB4C}"/>
                  </a:ext>
                </a:extLst>
              </p:cNvPr>
              <p:cNvSpPr/>
              <p:nvPr/>
            </p:nvSpPr>
            <p:spPr>
              <a:xfrm flipH="1">
                <a:off x="14000422" y="1169969"/>
                <a:ext cx="72333" cy="625750"/>
              </a:xfrm>
              <a:prstGeom prst="rect">
                <a:avLst/>
              </a:pr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DFC3D49-FBDA-4D9C-95CC-397F23DFB636}"/>
                </a:ext>
              </a:extLst>
            </p:cNvPr>
            <p:cNvGrpSpPr/>
            <p:nvPr/>
          </p:nvGrpSpPr>
          <p:grpSpPr>
            <a:xfrm rot="10800000">
              <a:off x="3396675" y="3117710"/>
              <a:ext cx="567308" cy="530299"/>
              <a:chOff x="13403335" y="1169969"/>
              <a:chExt cx="669420" cy="625750"/>
            </a:xfrm>
          </p:grpSpPr>
          <p:sp>
            <p:nvSpPr>
              <p:cNvPr id="80" name="이등변 삼각형 79">
                <a:extLst>
                  <a:ext uri="{FF2B5EF4-FFF2-40B4-BE49-F238E27FC236}">
                    <a16:creationId xmlns:a16="http://schemas.microsoft.com/office/drawing/2014/main" id="{E568C8FC-B02E-4E2C-811A-050D1CC19CB0}"/>
                  </a:ext>
                </a:extLst>
              </p:cNvPr>
              <p:cNvSpPr/>
              <p:nvPr/>
            </p:nvSpPr>
            <p:spPr>
              <a:xfrm rot="5400000">
                <a:off x="13360362" y="1215583"/>
                <a:ext cx="623109" cy="537163"/>
              </a:xfrm>
              <a:prstGeom prst="triangle">
                <a:avLst/>
              </a:pr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B351535-3880-4727-AC1D-9444B6F87BC6}"/>
                  </a:ext>
                </a:extLst>
              </p:cNvPr>
              <p:cNvSpPr/>
              <p:nvPr/>
            </p:nvSpPr>
            <p:spPr>
              <a:xfrm flipH="1">
                <a:off x="14000422" y="1169969"/>
                <a:ext cx="72333" cy="625750"/>
              </a:xfrm>
              <a:prstGeom prst="rect">
                <a:avLst/>
              </a:pr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B405E0-9050-4101-AEF2-24819906E761}"/>
              </a:ext>
            </a:extLst>
          </p:cNvPr>
          <p:cNvGrpSpPr/>
          <p:nvPr/>
        </p:nvGrpSpPr>
        <p:grpSpPr>
          <a:xfrm>
            <a:off x="286127" y="6156065"/>
            <a:ext cx="11559513" cy="476429"/>
            <a:chOff x="286127" y="6156065"/>
            <a:chExt cx="11559513" cy="476429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7A630CC-556E-4931-B0A3-1892EA60211E}"/>
                </a:ext>
              </a:extLst>
            </p:cNvPr>
            <p:cNvCxnSpPr>
              <a:cxnSpLocks/>
            </p:cNvCxnSpPr>
            <p:nvPr/>
          </p:nvCxnSpPr>
          <p:spPr>
            <a:xfrm>
              <a:off x="286127" y="6156065"/>
              <a:ext cx="8640000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CBB0642-8A8D-42D5-857F-8ACF02BC39C1}"/>
                </a:ext>
              </a:extLst>
            </p:cNvPr>
            <p:cNvCxnSpPr>
              <a:cxnSpLocks/>
            </p:cNvCxnSpPr>
            <p:nvPr/>
          </p:nvCxnSpPr>
          <p:spPr>
            <a:xfrm>
              <a:off x="286127" y="6156065"/>
              <a:ext cx="11379513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6AC3105-0C84-4583-861C-FC7C0F3499E3}"/>
                </a:ext>
              </a:extLst>
            </p:cNvPr>
            <p:cNvGrpSpPr/>
            <p:nvPr/>
          </p:nvGrpSpPr>
          <p:grpSpPr>
            <a:xfrm>
              <a:off x="286127" y="6397951"/>
              <a:ext cx="96233" cy="180000"/>
              <a:chOff x="518685" y="5639934"/>
              <a:chExt cx="96233" cy="151409"/>
            </a:xfrm>
          </p:grpSpPr>
          <p:sp>
            <p:nvSpPr>
              <p:cNvPr id="70" name="모서리가 둥근 직사각형 17">
                <a:extLst>
                  <a:ext uri="{FF2B5EF4-FFF2-40B4-BE49-F238E27FC236}">
                    <a16:creationId xmlns:a16="http://schemas.microsoft.com/office/drawing/2014/main" id="{BCE348C0-924E-41AB-96DF-11833DB75190}"/>
                  </a:ext>
                </a:extLst>
              </p:cNvPr>
              <p:cNvSpPr/>
              <p:nvPr/>
            </p:nvSpPr>
            <p:spPr>
              <a:xfrm>
                <a:off x="518685" y="5639953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모서리가 둥근 직사각형 18">
                <a:extLst>
                  <a:ext uri="{FF2B5EF4-FFF2-40B4-BE49-F238E27FC236}">
                    <a16:creationId xmlns:a16="http://schemas.microsoft.com/office/drawing/2014/main" id="{AFE35302-8B3D-4AF6-85F6-B5C02DA5B71A}"/>
                  </a:ext>
                </a:extLst>
              </p:cNvPr>
              <p:cNvSpPr/>
              <p:nvPr/>
            </p:nvSpPr>
            <p:spPr>
              <a:xfrm>
                <a:off x="578918" y="5639934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EBF3DA8-2422-46CF-A922-81C018191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7" b="27422"/>
            <a:stretch/>
          </p:blipFill>
          <p:spPr>
            <a:xfrm>
              <a:off x="11257097" y="6410981"/>
              <a:ext cx="302877" cy="19051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6B167C9-B891-4CCA-ACFE-8703F24C4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5640" y="6417236"/>
              <a:ext cx="180000" cy="1800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F8F9FAC-F0DB-4FFE-A224-C859D9A12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1067" y="6415159"/>
              <a:ext cx="189788" cy="18978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3EE82C4-2926-44C0-AC4B-2DEEE9E01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16" y="6381581"/>
              <a:ext cx="216000" cy="216000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D4F2398-E3F4-4937-B49D-0C68916951E0}"/>
                </a:ext>
              </a:extLst>
            </p:cNvPr>
            <p:cNvGrpSpPr/>
            <p:nvPr/>
          </p:nvGrpSpPr>
          <p:grpSpPr>
            <a:xfrm>
              <a:off x="525050" y="6397243"/>
              <a:ext cx="185629" cy="180000"/>
              <a:chOff x="778287" y="5634793"/>
              <a:chExt cx="153728" cy="151390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A38079D-6C3A-457E-B8EC-CF45A3905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87" y="5643060"/>
                <a:ext cx="141915" cy="141915"/>
              </a:xfrm>
              <a:prstGeom prst="rect">
                <a:avLst/>
              </a:prstGeom>
            </p:spPr>
          </p:pic>
          <p:sp>
            <p:nvSpPr>
              <p:cNvPr id="67" name="모서리가 둥근 직사각형 18">
                <a:extLst>
                  <a:ext uri="{FF2B5EF4-FFF2-40B4-BE49-F238E27FC236}">
                    <a16:creationId xmlns:a16="http://schemas.microsoft.com/office/drawing/2014/main" id="{12A0E8D6-49AC-4076-84C2-B17EE82B28B8}"/>
                  </a:ext>
                </a:extLst>
              </p:cNvPr>
              <p:cNvSpPr/>
              <p:nvPr/>
            </p:nvSpPr>
            <p:spPr>
              <a:xfrm>
                <a:off x="902202" y="5634793"/>
                <a:ext cx="29813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8AC177-69A9-4DFB-86B4-DCCC20804A5E}"/>
                </a:ext>
              </a:extLst>
            </p:cNvPr>
            <p:cNvSpPr txBox="1"/>
            <p:nvPr/>
          </p:nvSpPr>
          <p:spPr>
            <a:xfrm>
              <a:off x="1112314" y="6324717"/>
              <a:ext cx="1281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CDCDCD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15:00 / 15:00</a:t>
              </a:r>
              <a:endParaRPr lang="ko-KR" altLang="en-US" sz="1400" dirty="0">
                <a:solidFill>
                  <a:srgbClr val="CDCDCD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110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D44562-6E01-40F4-BF71-40E688F1B6C3}"/>
              </a:ext>
            </a:extLst>
          </p:cNvPr>
          <p:cNvSpPr/>
          <p:nvPr/>
        </p:nvSpPr>
        <p:spPr>
          <a:xfrm>
            <a:off x="0" y="1424968"/>
            <a:ext cx="9255760" cy="80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53ADD0AC-8944-433D-92D5-9872E03AB7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790" y="5595683"/>
            <a:ext cx="180000" cy="180000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70F2098E-BB24-4158-B619-567D72E71843}"/>
              </a:ext>
            </a:extLst>
          </p:cNvPr>
          <p:cNvSpPr/>
          <p:nvPr/>
        </p:nvSpPr>
        <p:spPr>
          <a:xfrm>
            <a:off x="286487" y="1529318"/>
            <a:ext cx="550957" cy="550957"/>
          </a:xfrm>
          <a:prstGeom prst="ellipse">
            <a:avLst/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E974956-CA5F-4E4D-956E-D4F7E12F4042}"/>
              </a:ext>
            </a:extLst>
          </p:cNvPr>
          <p:cNvSpPr/>
          <p:nvPr/>
        </p:nvSpPr>
        <p:spPr>
          <a:xfrm>
            <a:off x="913139" y="1489326"/>
            <a:ext cx="518286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2019 </a:t>
            </a:r>
            <a:r>
              <a:rPr lang="ko-KR" altLang="en-US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우수 발명 아이디어 공모전</a:t>
            </a:r>
            <a:endParaRPr lang="en-US" altLang="ko-KR" sz="2000" kern="0">
              <a:solidFill>
                <a:prstClr val="black">
                  <a:lumMod val="65000"/>
                  <a:lumOff val="35000"/>
                </a:prst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lvl="0" latinLnBrk="0">
              <a:defRPr/>
            </a:pPr>
            <a:r>
              <a:rPr lang="en-US" altLang="ko-KR" sz="1500" kern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IDLE </a:t>
            </a:r>
            <a:r>
              <a:rPr lang="en-US" altLang="ko-KR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김선진</a:t>
            </a:r>
            <a:r>
              <a:rPr lang="en-US" altLang="ko-KR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김영은 </a:t>
            </a:r>
            <a:r>
              <a:rPr lang="ko-KR" altLang="en-US" sz="1500" kern="0" dirty="0" err="1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김향아</a:t>
            </a:r>
            <a:r>
              <a:rPr lang="ko-KR" altLang="en-US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이세영</a:t>
            </a:r>
            <a:r>
              <a:rPr lang="en-US" altLang="ko-KR" sz="1500" kern="0" dirty="0">
                <a:solidFill>
                  <a:schemeClr val="bg1">
                    <a:lumMod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9D3E5E92-4659-42E8-AC7A-F92DCA9B3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3" y="1587064"/>
            <a:ext cx="435464" cy="435464"/>
          </a:xfrm>
          <a:prstGeom prst="rect">
            <a:avLst/>
          </a:prstGeom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0DDDE2C-FC7E-41D8-BA81-CF841CA7F363}"/>
              </a:ext>
            </a:extLst>
          </p:cNvPr>
          <p:cNvCxnSpPr/>
          <p:nvPr/>
        </p:nvCxnSpPr>
        <p:spPr>
          <a:xfrm>
            <a:off x="282479" y="1030211"/>
            <a:ext cx="8640000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777E9C9-3BB6-4959-B9D3-2F4F296E347C}"/>
              </a:ext>
            </a:extLst>
          </p:cNvPr>
          <p:cNvCxnSpPr>
            <a:cxnSpLocks/>
          </p:cNvCxnSpPr>
          <p:nvPr/>
        </p:nvCxnSpPr>
        <p:spPr>
          <a:xfrm>
            <a:off x="282479" y="1030211"/>
            <a:ext cx="8640000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B6CAC73-26D4-401D-994F-6CEEDD406721}"/>
              </a:ext>
            </a:extLst>
          </p:cNvPr>
          <p:cNvGrpSpPr/>
          <p:nvPr/>
        </p:nvGrpSpPr>
        <p:grpSpPr>
          <a:xfrm>
            <a:off x="286487" y="1150177"/>
            <a:ext cx="96233" cy="180000"/>
            <a:chOff x="518685" y="5639934"/>
            <a:chExt cx="96233" cy="151409"/>
          </a:xfrm>
        </p:grpSpPr>
        <p:sp>
          <p:nvSpPr>
            <p:cNvPr id="83" name="모서리가 둥근 직사각형 17">
              <a:extLst>
                <a:ext uri="{FF2B5EF4-FFF2-40B4-BE49-F238E27FC236}">
                  <a16:creationId xmlns:a16="http://schemas.microsoft.com/office/drawing/2014/main" id="{678FD201-EF4F-4A9E-867E-A52C1D3B5852}"/>
                </a:ext>
              </a:extLst>
            </p:cNvPr>
            <p:cNvSpPr/>
            <p:nvPr/>
          </p:nvSpPr>
          <p:spPr>
            <a:xfrm>
              <a:off x="518685" y="5639953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모서리가 둥근 직사각형 18">
              <a:extLst>
                <a:ext uri="{FF2B5EF4-FFF2-40B4-BE49-F238E27FC236}">
                  <a16:creationId xmlns:a16="http://schemas.microsoft.com/office/drawing/2014/main" id="{9D71FF74-0923-4493-B066-9476F94C42D4}"/>
                </a:ext>
              </a:extLst>
            </p:cNvPr>
            <p:cNvSpPr/>
            <p:nvPr/>
          </p:nvSpPr>
          <p:spPr>
            <a:xfrm>
              <a:off x="578918" y="5639934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B48CEF9B-785E-4050-9A91-76722F2217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b="27422"/>
          <a:stretch/>
        </p:blipFill>
        <p:spPr>
          <a:xfrm>
            <a:off x="8350132" y="1145291"/>
            <a:ext cx="302877" cy="190512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80E3D2-54C9-4ABE-A656-4BB4C09E3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75" y="1151546"/>
            <a:ext cx="180000" cy="1800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CD42B05-E5A1-45D1-9A20-48507F5982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02" y="1149469"/>
            <a:ext cx="189788" cy="18978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2466A0A5-F731-49D3-8811-71AF6D61E4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6" y="1133807"/>
            <a:ext cx="216000" cy="216000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8310DC81-34D9-42FD-A5F8-9263AB5E41FE}"/>
              </a:ext>
            </a:extLst>
          </p:cNvPr>
          <p:cNvGrpSpPr/>
          <p:nvPr/>
        </p:nvGrpSpPr>
        <p:grpSpPr>
          <a:xfrm>
            <a:off x="525410" y="1149469"/>
            <a:ext cx="185629" cy="180000"/>
            <a:chOff x="778287" y="5634793"/>
            <a:chExt cx="153728" cy="151390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BC6BF90-EF51-4EA3-9C12-AC0EF4FB0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7" y="5643060"/>
              <a:ext cx="141915" cy="141915"/>
            </a:xfrm>
            <a:prstGeom prst="rect">
              <a:avLst/>
            </a:prstGeom>
          </p:spPr>
        </p:pic>
        <p:sp>
          <p:nvSpPr>
            <p:cNvPr id="91" name="모서리가 둥근 직사각형 18">
              <a:extLst>
                <a:ext uri="{FF2B5EF4-FFF2-40B4-BE49-F238E27FC236}">
                  <a16:creationId xmlns:a16="http://schemas.microsoft.com/office/drawing/2014/main" id="{1090454F-E491-437A-B7CB-C439A1E685E3}"/>
                </a:ext>
              </a:extLst>
            </p:cNvPr>
            <p:cNvSpPr/>
            <p:nvPr/>
          </p:nvSpPr>
          <p:spPr>
            <a:xfrm>
              <a:off x="902202" y="5634793"/>
              <a:ext cx="29813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3EF31DC-5859-46B7-BE8D-488CE80D17E5}"/>
              </a:ext>
            </a:extLst>
          </p:cNvPr>
          <p:cNvSpPr txBox="1"/>
          <p:nvPr/>
        </p:nvSpPr>
        <p:spPr>
          <a:xfrm>
            <a:off x="1112674" y="1076943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DCDC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15:00 / 15:00</a:t>
            </a:r>
            <a:endParaRPr lang="ko-KR" altLang="en-US" sz="1400" dirty="0">
              <a:solidFill>
                <a:srgbClr val="CDCDC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1BAC96C-5E0C-49DC-AFBE-A69CC089CE37}"/>
              </a:ext>
            </a:extLst>
          </p:cNvPr>
          <p:cNvSpPr/>
          <p:nvPr/>
        </p:nvSpPr>
        <p:spPr>
          <a:xfrm>
            <a:off x="9177774" y="1"/>
            <a:ext cx="3014226" cy="2234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29B-517B-47EF-8F9B-47D573320813}"/>
              </a:ext>
            </a:extLst>
          </p:cNvPr>
          <p:cNvSpPr txBox="1"/>
          <p:nvPr/>
        </p:nvSpPr>
        <p:spPr>
          <a:xfrm>
            <a:off x="9273311" y="31015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고딕13" panose="02020600000000000000" pitchFamily="18" charset="-127"/>
                <a:ea typeface="a고딕13" panose="02020600000000000000" pitchFamily="18" charset="-127"/>
              </a:rPr>
              <a:t>다음</a:t>
            </a:r>
            <a:r>
              <a:rPr lang="en-US" altLang="ko-KR" sz="1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400" dirty="0">
                <a:latin typeface="a고딕13" panose="02020600000000000000" pitchFamily="18" charset="-127"/>
                <a:ea typeface="a고딕13" panose="02020600000000000000" pitchFamily="18" charset="-127"/>
              </a:rPr>
              <a:t>동영상</a:t>
            </a:r>
            <a:r>
              <a:rPr lang="en-US" altLang="ko-KR" sz="1400" dirty="0">
                <a:latin typeface="a고딕13" panose="02020600000000000000" pitchFamily="18" charset="-127"/>
                <a:ea typeface="a고딕13" panose="02020600000000000000" pitchFamily="18" charset="-127"/>
              </a:rPr>
              <a:t>	            </a:t>
            </a:r>
            <a:r>
              <a:rPr lang="ko-KR" altLang="en-US" sz="1400" dirty="0">
                <a:latin typeface="a고딕13" panose="02020600000000000000" pitchFamily="18" charset="-127"/>
                <a:ea typeface="a고딕13" panose="02020600000000000000" pitchFamily="18" charset="-127"/>
              </a:rPr>
              <a:t>자동재생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06370C-164E-4594-A6EC-4FF2D4691E77}"/>
              </a:ext>
            </a:extLst>
          </p:cNvPr>
          <p:cNvSpPr/>
          <p:nvPr/>
        </p:nvSpPr>
        <p:spPr>
          <a:xfrm>
            <a:off x="11631443" y="110816"/>
            <a:ext cx="404506" cy="18977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27451EC-D663-4321-8CDE-447A4E1BDDC3}"/>
              </a:ext>
            </a:extLst>
          </p:cNvPr>
          <p:cNvSpPr/>
          <p:nvPr/>
        </p:nvSpPr>
        <p:spPr>
          <a:xfrm>
            <a:off x="11616203" y="103196"/>
            <a:ext cx="202031" cy="204773"/>
          </a:xfrm>
          <a:prstGeom prst="ellipse">
            <a:avLst/>
          </a:prstGeom>
          <a:solidFill>
            <a:srgbClr val="E6E6E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A6564-45DA-4CE6-B9F3-4000CC2A1FB6}"/>
              </a:ext>
            </a:extLst>
          </p:cNvPr>
          <p:cNvSpPr txBox="1"/>
          <p:nvPr/>
        </p:nvSpPr>
        <p:spPr>
          <a:xfrm>
            <a:off x="76691" y="2416215"/>
            <a:ext cx="1451306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게시일</a:t>
            </a:r>
            <a:r>
              <a:rPr lang="en-US" altLang="ko-KR" sz="14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2019.10.30</a:t>
            </a:r>
          </a:p>
          <a:p>
            <a:endParaRPr lang="en-US" altLang="ko-KR" sz="10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참고자료</a:t>
            </a:r>
            <a:endParaRPr lang="en-US" altLang="ko-KR" sz="10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초상권침해에 무감각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…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신고건수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</a:t>
            </a:r>
            <a:r>
              <a:rPr lang="ko-KR" altLang="en-US" sz="12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년새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급증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정우태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영남일보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2019.10.23 (http://m.yeongnam.com/jsp/view.jsp?nkey=20191023.010010708370001)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유튜브 영상에 내 얼굴이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..."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보호 못 받는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SNS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초상권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김준영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Daum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세계일보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2019.06.22 (https://news.v.daum.net/v/20190622180145056?f=m)</a:t>
            </a:r>
            <a:endParaRPr lang="ko-KR" altLang="en-US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노숙인도 유튜브 방송 소재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?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서울시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초상권 침해는 범죄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", </a:t>
            </a:r>
            <a:r>
              <a:rPr lang="ko-KR" altLang="en-US" sz="12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방현덕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연합뉴스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2019.03.05 (http://star.ohmynews.com/NWS_Web/OhmyStar/at_pg_m.aspx?CNTN_CD=A0002516684#</a:t>
            </a:r>
            <a:r>
              <a:rPr lang="ko-KR" altLang="en-US" sz="12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츄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"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초상권은 무슨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..."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다짜고짜 카메라 들이대는 헌팅방송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권선미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이우연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조선일보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2017.08.07 (http://news.chosun.com/site/data/html_dir/2017/08/07/2017080700170.html)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뉴스 화면에 내 얼굴이 나왔다면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?,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김혜진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동아일보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2015.11.10 (http://www.donga.com/news/article/all/20151110/74685874/1)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방송 자료화면에서 나온 내 얼굴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초상권 침해일까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법률뉴스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2016.02.28 (http://korea-lawyer.com/new_bbs_detail.php?start=60&amp;bbs_num=192&amp;id=&amp;tb=board_law_news&amp;b_category=)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100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명 중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98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명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1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인 미디어에 대해 알고 있다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DMC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리포트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2016.12 (http://www.zamong.co.kr/archives/17113?print=print)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뉴스 돋보이게 </a:t>
            </a:r>
            <a:r>
              <a:rPr lang="ko-KR" altLang="en-US" sz="12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하려다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저작권 초상권 침해 일쑤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박동근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한국신문윤리위원회 온라인심의위원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신문과 방송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2018. 9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월호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통권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573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호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 p.102~107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DeepFace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Closing the Gap to Human-Level Performance in Face Verification, Yaniv </a:t>
            </a:r>
            <a:r>
              <a:rPr lang="en-US" altLang="ko-KR" sz="12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Taigman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외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3 (https://www.cs.toronto.edu/~ranzato/publications/taigman_cvpr14.pdf)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딥러닝 기반 고성능 얼굴인식 기술 동향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김형일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외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2, 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전자통신동향분석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Vol. 33 No. 4, 2018 (https://ettrends.etri.re.kr/ettrends/172/0905172005/)</a:t>
            </a:r>
          </a:p>
          <a:p>
            <a:r>
              <a:rPr lang="en-US" altLang="ko-KR" sz="1200" dirty="0" err="1">
                <a:solidFill>
                  <a:schemeClr val="bg1"/>
                </a:solidFill>
              </a:rPr>
              <a:t>Perfomance</a:t>
            </a:r>
            <a:r>
              <a:rPr lang="en-US" altLang="ko-KR" sz="1200" dirty="0">
                <a:solidFill>
                  <a:schemeClr val="bg1"/>
                </a:solidFill>
              </a:rPr>
              <a:t> Showdown of Publicly Available Face Detection Model, Alvin, 2018.04.30 (Https://medium.com/nodeflux/performance-showdown-of-publicly-available-face-detection-model-7c725747094a)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드라마 동영상에서 강건한 등장 인물 검출을 위한 얼굴 검출 라이브러리들의 조합 방법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김현곤</a:t>
            </a:r>
            <a:r>
              <a:rPr lang="ko-KR" altLang="en-US" sz="1200" dirty="0">
                <a:solidFill>
                  <a:schemeClr val="bg1"/>
                </a:solidFill>
              </a:rPr>
              <a:t> 외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명</a:t>
            </a:r>
            <a:r>
              <a:rPr lang="en-US" altLang="ko-KR" sz="1200" dirty="0">
                <a:solidFill>
                  <a:schemeClr val="bg1"/>
                </a:solidFill>
              </a:rPr>
              <a:t>, 2018</a:t>
            </a:r>
            <a:r>
              <a:rPr lang="ko-KR" altLang="en-US" sz="1200" dirty="0">
                <a:solidFill>
                  <a:schemeClr val="bg1"/>
                </a:solidFill>
              </a:rPr>
              <a:t>년 한국컴퓨터종합학술대회 논문집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서강대학교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공공장소에서 찍어도 되나요</a:t>
            </a:r>
            <a:r>
              <a:rPr lang="en-US" altLang="ko-KR" sz="1200" dirty="0">
                <a:solidFill>
                  <a:schemeClr val="bg1"/>
                </a:solidFill>
              </a:rPr>
              <a:t>?</a:t>
            </a:r>
            <a:r>
              <a:rPr lang="en-US" altLang="ko-KR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https://brunch.co.kr/@kimlaw28/12</a:t>
            </a:r>
            <a:endParaRPr lang="en-US" altLang="ko-KR" sz="12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오픈소스</a:t>
            </a:r>
            <a:endParaRPr lang="en-US" altLang="ko-KR" sz="20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VIEWER</a:t>
            </a:r>
            <a:r>
              <a:rPr lang="ko-KR" altLang="en-US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GUIhttps://html5up.net/lens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https://html5up.net/prologue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https://github.com/gdiepen/face-recognition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http://blog.naver.com/PostView.nhn?blogId=dic1224&amp;logNo=221073987368&amp;redirect=Dlog&amp;widgetTypeCall=true&amp;directAccess=false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https://www.opentutorials.org/module/3811/22895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21E8ECE3-CD1F-4052-9926-E1AFB0709599}"/>
              </a:ext>
            </a:extLst>
          </p:cNvPr>
          <p:cNvSpPr/>
          <p:nvPr/>
        </p:nvSpPr>
        <p:spPr>
          <a:xfrm>
            <a:off x="8900804" y="1663067"/>
            <a:ext cx="142994" cy="12647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168CAF-12E2-416A-97E0-D4A4C197AE9A}"/>
              </a:ext>
            </a:extLst>
          </p:cNvPr>
          <p:cNvGrpSpPr/>
          <p:nvPr/>
        </p:nvGrpSpPr>
        <p:grpSpPr>
          <a:xfrm>
            <a:off x="9273311" y="443023"/>
            <a:ext cx="2852261" cy="1653181"/>
            <a:chOff x="1165861" y="2570197"/>
            <a:chExt cx="3222537" cy="204447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476D685-136D-47F5-9923-9EB570A1E282}"/>
                </a:ext>
              </a:extLst>
            </p:cNvPr>
            <p:cNvSpPr/>
            <p:nvPr/>
          </p:nvSpPr>
          <p:spPr>
            <a:xfrm>
              <a:off x="1165861" y="2570197"/>
              <a:ext cx="3222537" cy="204447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221FE7D-4DFF-416E-8EB6-C3642E86B479}"/>
                </a:ext>
              </a:extLst>
            </p:cNvPr>
            <p:cNvSpPr/>
            <p:nvPr/>
          </p:nvSpPr>
          <p:spPr>
            <a:xfrm>
              <a:off x="1291229" y="2708477"/>
              <a:ext cx="2971800" cy="18039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rgbClr val="FE1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9AFB86-1A15-479D-BB9B-450EC276CF21}"/>
                </a:ext>
              </a:extLst>
            </p:cNvPr>
            <p:cNvSpPr txBox="1"/>
            <p:nvPr/>
          </p:nvSpPr>
          <p:spPr>
            <a:xfrm>
              <a:off x="2508974" y="2823786"/>
              <a:ext cx="1703314" cy="1434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ko-KR" sz="9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#IDLE? </a:t>
              </a:r>
              <a:r>
                <a:rPr lang="ko-KR" altLang="en-US" sz="9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그게 </a:t>
              </a:r>
              <a:r>
                <a:rPr lang="ko-KR" altLang="en-US" sz="9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뭐야</a:t>
              </a:r>
              <a:r>
                <a:rPr lang="en-US" altLang="ko-KR" sz="9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?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9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</a:t>
              </a:r>
              <a:r>
                <a:rPr lang="ko-KR" altLang="en-US" sz="9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선진이와 아이들 </a:t>
              </a:r>
              <a:r>
                <a:rPr lang="en-US" altLang="ko-KR" sz="9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</a:t>
              </a:r>
              <a:r>
                <a:rPr lang="en-US" altLang="ko-KR" sz="9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Sunjin</a:t>
              </a:r>
              <a:r>
                <a:rPr lang="en-US" altLang="ko-KR" sz="9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-IDLE</a:t>
              </a:r>
              <a:r>
                <a:rPr lang="ko-KR" altLang="en-US" sz="9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</a:t>
              </a:r>
              <a:endParaRPr lang="en-US" altLang="ko-KR" sz="9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9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퇴짜맞아서 이걸로 바꿈</a:t>
              </a:r>
              <a:endParaRPr lang="en-US" altLang="ko-KR" sz="9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C632E8E-FB77-4BE1-9D6B-C1835514445E}"/>
                </a:ext>
              </a:extLst>
            </p:cNvPr>
            <p:cNvGrpSpPr/>
            <p:nvPr/>
          </p:nvGrpSpPr>
          <p:grpSpPr>
            <a:xfrm>
              <a:off x="1302001" y="3116033"/>
              <a:ext cx="1423889" cy="1258085"/>
              <a:chOff x="12914859" y="2708477"/>
              <a:chExt cx="1423889" cy="125808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DC7618-67C9-444F-A2A5-04543E53891A}"/>
                  </a:ext>
                </a:extLst>
              </p:cNvPr>
              <p:cNvSpPr txBox="1"/>
              <p:nvPr/>
            </p:nvSpPr>
            <p:spPr>
              <a:xfrm>
                <a:off x="12914859" y="2708477"/>
                <a:ext cx="1423889" cy="1256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err="1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팀명</a:t>
                </a:r>
                <a:r>
                  <a:rPr lang="ko-KR" altLang="en-US" sz="2000" dirty="0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en-US" altLang="ko-KR" sz="2000" dirty="0">
                  <a:ln w="38100">
                    <a:solidFill>
                      <a:schemeClr val="bg1"/>
                    </a:solidFill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  <a:p>
                <a:r>
                  <a:rPr lang="ko-KR" altLang="en-US" sz="2000" dirty="0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제대로 </a:t>
                </a:r>
                <a:endParaRPr lang="en-US" altLang="ko-KR" sz="2000" dirty="0">
                  <a:ln w="38100">
                    <a:solidFill>
                      <a:schemeClr val="bg1"/>
                    </a:solidFill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  <a:p>
                <a:r>
                  <a:rPr lang="ko-KR" altLang="en-US" sz="2000" dirty="0" err="1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알려드림</a:t>
                </a:r>
                <a:r>
                  <a:rPr lang="en-US" altLang="ko-KR" sz="2000" dirty="0">
                    <a:ln w="38100">
                      <a:solidFill>
                        <a:schemeClr val="bg1"/>
                      </a:solidFill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!</a:t>
                </a:r>
                <a:endParaRPr lang="ko-KR" altLang="en-US" sz="2000" dirty="0">
                  <a:ln w="38100">
                    <a:solidFill>
                      <a:schemeClr val="bg1"/>
                    </a:solidFill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EA307B-DDF8-4791-A115-A095FBB54642}"/>
                  </a:ext>
                </a:extLst>
              </p:cNvPr>
              <p:cNvSpPr txBox="1"/>
              <p:nvPr/>
            </p:nvSpPr>
            <p:spPr>
              <a:xfrm>
                <a:off x="12914859" y="2710498"/>
                <a:ext cx="1423889" cy="1256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err="1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팀명</a:t>
                </a:r>
                <a:r>
                  <a:rPr lang="ko-KR" altLang="en-US" sz="2000" dirty="0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en-US" altLang="ko-KR" sz="2000" dirty="0">
                  <a:ln w="38100">
                    <a:noFill/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  <a:p>
                <a:r>
                  <a:rPr lang="ko-KR" altLang="en-US" sz="2000" dirty="0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제대로 </a:t>
                </a:r>
                <a:endParaRPr lang="en-US" altLang="ko-KR" sz="2000" dirty="0">
                  <a:ln w="38100">
                    <a:noFill/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  <a:p>
                <a:r>
                  <a:rPr lang="ko-KR" altLang="en-US" sz="2000" dirty="0" err="1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알려드림</a:t>
                </a:r>
                <a:r>
                  <a:rPr lang="en-US" altLang="ko-KR" sz="2000" dirty="0">
                    <a:ln w="38100">
                      <a:noFill/>
                    </a:ln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!</a:t>
                </a:r>
                <a:endParaRPr lang="ko-KR" altLang="en-US" sz="2000" dirty="0">
                  <a:ln w="38100">
                    <a:noFill/>
                  </a:ln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BE39B63-6EBA-4CC3-BBF0-E0F4CA38237C}"/>
                </a:ext>
              </a:extLst>
            </p:cNvPr>
            <p:cNvSpPr/>
            <p:nvPr/>
          </p:nvSpPr>
          <p:spPr>
            <a:xfrm>
              <a:off x="1295402" y="2721066"/>
              <a:ext cx="822765" cy="372778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IDLE</a:t>
              </a:r>
              <a:endParaRPr lang="ko-KR" altLang="en-US" sz="1600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33E173C4-4C61-46E4-AA8E-B4DDC94376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48" y="530564"/>
            <a:ext cx="2720901" cy="1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6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1026081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0923B3-9AEE-429F-AB9A-B9AC65524D6E}"/>
              </a:ext>
            </a:extLst>
          </p:cNvPr>
          <p:cNvSpPr txBox="1"/>
          <p:nvPr/>
        </p:nvSpPr>
        <p:spPr>
          <a:xfrm>
            <a:off x="1152525" y="72952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제안배경</a:t>
            </a: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목적 및 필요성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7" name="사각형: 둥근 모서리 72">
            <a:extLst>
              <a:ext uri="{FF2B5EF4-FFF2-40B4-BE49-F238E27FC236}">
                <a16:creationId xmlns:a16="http://schemas.microsoft.com/office/drawing/2014/main" id="{A626E0CE-8779-4338-AE96-0048F2D265B8}"/>
              </a:ext>
            </a:extLst>
          </p:cNvPr>
          <p:cNvSpPr/>
          <p:nvPr/>
        </p:nvSpPr>
        <p:spPr>
          <a:xfrm>
            <a:off x="7607845" y="2160269"/>
            <a:ext cx="2953870" cy="400109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실시간 영상의 편집 처리 기술의 부재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474D66-A9DB-4C41-B289-C6B2B890FF9E}"/>
              </a:ext>
            </a:extLst>
          </p:cNvPr>
          <p:cNvSpPr txBox="1"/>
          <p:nvPr/>
        </p:nvSpPr>
        <p:spPr>
          <a:xfrm>
            <a:off x="6319063" y="2679223"/>
            <a:ext cx="5531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비실시간 영상의 경우 편집 과정에서 </a:t>
            </a:r>
            <a:r>
              <a:rPr lang="ko-KR" altLang="en-US" sz="1600" dirty="0" err="1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블러처리를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할 수 있지만 실시간 영상에서는 </a:t>
            </a:r>
            <a:r>
              <a:rPr lang="ko-KR" altLang="en-US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스스로 가리는 것 외에는 방법이 없고</a:t>
            </a:r>
            <a:r>
              <a:rPr lang="en-US" altLang="ko-KR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1600" dirty="0" err="1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다회전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카메라의 등장으로 인해 </a:t>
            </a:r>
            <a:r>
              <a:rPr lang="ko-KR" altLang="en-US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단순 각도 조절을 통한 보호가 어렵다</a:t>
            </a:r>
            <a:r>
              <a:rPr lang="en-US" altLang="ko-KR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F25B12-DABA-40DC-8ED2-D156F761E71A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실시간 방송에서의 </a:t>
            </a:r>
            <a:r>
              <a:rPr lang="ko-KR" altLang="en-US" sz="24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편집 기술 부재</a:t>
            </a:r>
            <a:r>
              <a:rPr lang="ko-KR" altLang="en-US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로 인한 </a:t>
            </a:r>
            <a:r>
              <a:rPr lang="ko-KR" altLang="en-US" sz="24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초상권 보호의 </a:t>
            </a:r>
            <a:r>
              <a:rPr lang="ko-KR" altLang="en-US" sz="2400" dirty="0" err="1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한계</a:t>
            </a:r>
            <a:r>
              <a:rPr lang="ko-KR" altLang="en-US" sz="2400" dirty="0" err="1">
                <a:solidFill>
                  <a:srgbClr val="FFD966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ㅇ</a:t>
            </a:r>
            <a:endParaRPr lang="ko-KR" altLang="en-US" sz="2400" dirty="0">
              <a:solidFill>
                <a:srgbClr val="FFD966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ED9857-8A6C-4152-A87C-C739FE003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41" y="1495909"/>
            <a:ext cx="3960000" cy="1912691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25400" dist="25400" dir="2700000" sx="101000" sy="101000" algn="tl" rotWithShape="0">
              <a:prstClr val="black">
                <a:alpha val="35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EB5E47-A061-49A9-888E-B2F875B08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828"/>
          <a:stretch/>
        </p:blipFill>
        <p:spPr>
          <a:xfrm>
            <a:off x="1712068" y="1955295"/>
            <a:ext cx="4140969" cy="2114623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25400" dist="25400" dir="2700000" sx="101000" sy="101000" algn="tl" rotWithShape="0">
              <a:prstClr val="black">
                <a:alpha val="35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A4CC0F-F67D-40CC-B2B0-86AE1B6AA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606"/>
          <a:stretch/>
        </p:blipFill>
        <p:spPr>
          <a:xfrm>
            <a:off x="407557" y="2359134"/>
            <a:ext cx="3960000" cy="2301687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25400" dist="25400" dir="2700000" sx="101000" sy="101000" algn="tl" rotWithShape="0">
              <a:prstClr val="black">
                <a:alpha val="35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AEBAC21-1546-4021-98CC-83BED9466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94" y="3044891"/>
            <a:ext cx="4067151" cy="1980261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25400" dist="25400" dir="2700000" sx="101000" sy="101000" algn="tl" rotWithShape="0">
              <a:prstClr val="black">
                <a:alpha val="35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3E0274-E802-4A4E-9EDE-7C671FE846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853"/>
          <a:stretch/>
        </p:blipFill>
        <p:spPr>
          <a:xfrm>
            <a:off x="191102" y="3468978"/>
            <a:ext cx="3960000" cy="1724559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25400" dist="25400" dir="2700000" sx="101000" sy="101000" algn="tl" rotWithShape="0">
              <a:prstClr val="black">
                <a:alpha val="35000"/>
              </a:prst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D6C56EF-0F2A-4C97-9D0D-854824429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113" y="3992186"/>
            <a:ext cx="4264228" cy="1778479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25400" dist="25400" dir="2700000" sx="101000" sy="101000" algn="tl" rotWithShape="0">
              <a:prstClr val="black">
                <a:alpha val="35000"/>
              </a:prstClr>
            </a:outerShdw>
          </a:effectLst>
        </p:spPr>
      </p:pic>
      <p:sp>
        <p:nvSpPr>
          <p:cNvPr id="43" name="사각형: 둥근 모서리 72">
            <a:extLst>
              <a:ext uri="{FF2B5EF4-FFF2-40B4-BE49-F238E27FC236}">
                <a16:creationId xmlns:a16="http://schemas.microsoft.com/office/drawing/2014/main" id="{D4378467-342D-47D3-918C-AB673466248C}"/>
              </a:ext>
            </a:extLst>
          </p:cNvPr>
          <p:cNvSpPr/>
          <p:nvPr/>
        </p:nvSpPr>
        <p:spPr>
          <a:xfrm>
            <a:off x="7607845" y="4090699"/>
            <a:ext cx="2953870" cy="400109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온라인 콘텐츠의 특징적 한계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AA990D-B4F7-441E-AE66-BAE87054ADE8}"/>
              </a:ext>
            </a:extLst>
          </p:cNvPr>
          <p:cNvSpPr txBox="1"/>
          <p:nvPr/>
        </p:nvSpPr>
        <p:spPr>
          <a:xfrm>
            <a:off x="6319063" y="4609653"/>
            <a:ext cx="5531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온라인에 업로드 및 스트리밍 되는 콘텐츠의 경우 </a:t>
            </a:r>
            <a:r>
              <a:rPr lang="ko-KR" altLang="en-US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확산이 빠르고</a:t>
            </a:r>
            <a:r>
              <a:rPr lang="en-US" altLang="ko-KR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한 번 업로드 되면 삭제가 어렵다는 특징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 있다</a:t>
            </a:r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따라서 더욱 더 프라이버시 보호 및 출연자의 동의 하에 촬영해야 한다</a:t>
            </a:r>
            <a:r>
              <a:rPr lang="en-US" altLang="ko-KR" sz="16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0A64C7F-93F7-4DAA-BCA3-3E3566D3B783}"/>
              </a:ext>
            </a:extLst>
          </p:cNvPr>
          <p:cNvSpPr/>
          <p:nvPr/>
        </p:nvSpPr>
        <p:spPr>
          <a:xfrm>
            <a:off x="1809345" y="1526540"/>
            <a:ext cx="1225685" cy="191308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7872A3-C315-4070-8D29-6D2CE96B63E0}"/>
              </a:ext>
            </a:extLst>
          </p:cNvPr>
          <p:cNvSpPr/>
          <p:nvPr/>
        </p:nvSpPr>
        <p:spPr>
          <a:xfrm>
            <a:off x="1558260" y="2461306"/>
            <a:ext cx="1022862" cy="21925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1B3CAA-199B-4C4A-BCB1-5BAE5E7775A5}"/>
              </a:ext>
            </a:extLst>
          </p:cNvPr>
          <p:cNvSpPr/>
          <p:nvPr/>
        </p:nvSpPr>
        <p:spPr>
          <a:xfrm>
            <a:off x="1099226" y="3062521"/>
            <a:ext cx="943584" cy="20162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36F43EC-C82B-427B-9529-4479B348625A}"/>
              </a:ext>
            </a:extLst>
          </p:cNvPr>
          <p:cNvSpPr/>
          <p:nvPr/>
        </p:nvSpPr>
        <p:spPr>
          <a:xfrm>
            <a:off x="988494" y="3505256"/>
            <a:ext cx="1592627" cy="23956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659C196-D7B3-4D35-8BBF-6675FFF2E182}"/>
              </a:ext>
            </a:extLst>
          </p:cNvPr>
          <p:cNvSpPr/>
          <p:nvPr/>
        </p:nvSpPr>
        <p:spPr>
          <a:xfrm>
            <a:off x="1968278" y="4033548"/>
            <a:ext cx="1893603" cy="224751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63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5E18F58-8DED-43B6-A458-D5B249B4514D}"/>
              </a:ext>
            </a:extLst>
          </p:cNvPr>
          <p:cNvGrpSpPr/>
          <p:nvPr/>
        </p:nvGrpSpPr>
        <p:grpSpPr>
          <a:xfrm>
            <a:off x="488957" y="1387605"/>
            <a:ext cx="1008000" cy="1008000"/>
            <a:chOff x="4303692" y="1550504"/>
            <a:chExt cx="3210339" cy="321033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C4C6696-CFB0-4A57-8410-09E9EBCC41FA}"/>
                </a:ext>
              </a:extLst>
            </p:cNvPr>
            <p:cNvSpPr/>
            <p:nvPr/>
          </p:nvSpPr>
          <p:spPr>
            <a:xfrm>
              <a:off x="4303692" y="1550504"/>
              <a:ext cx="3210339" cy="3210339"/>
            </a:xfrm>
            <a:prstGeom prst="roundRect">
              <a:avLst/>
            </a:prstGeom>
            <a:solidFill>
              <a:srgbClr val="98DB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3434C5A-3896-4588-8001-840ED53140A8}"/>
                </a:ext>
              </a:extLst>
            </p:cNvPr>
            <p:cNvSpPr/>
            <p:nvPr/>
          </p:nvSpPr>
          <p:spPr>
            <a:xfrm>
              <a:off x="4303692" y="1550506"/>
              <a:ext cx="3052149" cy="3210337"/>
            </a:xfrm>
            <a:prstGeom prst="roundRect">
              <a:avLst/>
            </a:prstGeom>
            <a:solidFill>
              <a:srgbClr val="BAF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905E26-F068-424E-B084-4429F151B959}"/>
                </a:ext>
              </a:extLst>
            </p:cNvPr>
            <p:cNvSpPr/>
            <p:nvPr/>
          </p:nvSpPr>
          <p:spPr>
            <a:xfrm>
              <a:off x="4704080" y="1971040"/>
              <a:ext cx="2407920" cy="24079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8B2DCEA7-A7CC-4CEB-8DE4-4F19B190D284}"/>
                </a:ext>
              </a:extLst>
            </p:cNvPr>
            <p:cNvSpPr/>
            <p:nvPr/>
          </p:nvSpPr>
          <p:spPr>
            <a:xfrm flipH="1">
              <a:off x="5943600" y="1960881"/>
              <a:ext cx="1188720" cy="2418079"/>
            </a:xfrm>
            <a:prstGeom prst="moon">
              <a:avLst>
                <a:gd name="adj" fmla="val 1394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208116E-9F87-4154-AC12-E922DA174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549" y="2224362"/>
              <a:ext cx="1862622" cy="1862622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0325E4-EB22-475E-87EF-D03DB4FBC02F}"/>
              </a:ext>
            </a:extLst>
          </p:cNvPr>
          <p:cNvSpPr/>
          <p:nvPr/>
        </p:nvSpPr>
        <p:spPr>
          <a:xfrm>
            <a:off x="1639258" y="1499190"/>
            <a:ext cx="178427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5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CAMo</a:t>
            </a:r>
            <a:endParaRPr lang="en-US" altLang="ko-KR" sz="45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F0D6C1-3FDB-4E69-844F-35290E0F0F79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7ED0CEEC-0399-4F2A-9772-25641532956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9">
              <a:extLst>
                <a:ext uri="{FF2B5EF4-FFF2-40B4-BE49-F238E27FC236}">
                  <a16:creationId xmlns:a16="http://schemas.microsoft.com/office/drawing/2014/main" id="{1DEC28F0-B34D-4850-834E-517D9BFE97CC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0">
              <a:extLst>
                <a:ext uri="{FF2B5EF4-FFF2-40B4-BE49-F238E27FC236}">
                  <a16:creationId xmlns:a16="http://schemas.microsoft.com/office/drawing/2014/main" id="{8F9B9349-1A31-4C51-9562-900A826C12F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1">
              <a:extLst>
                <a:ext uri="{FF2B5EF4-FFF2-40B4-BE49-F238E27FC236}">
                  <a16:creationId xmlns:a16="http://schemas.microsoft.com/office/drawing/2014/main" id="{F7A2799A-1EC3-466D-AE3F-C3C994EBE22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03F00E6-A708-4107-B07B-069EDF2A5250}"/>
              </a:ext>
            </a:extLst>
          </p:cNvPr>
          <p:cNvSpPr txBox="1"/>
          <p:nvPr/>
        </p:nvSpPr>
        <p:spPr>
          <a:xfrm>
            <a:off x="4476231" y="1076243"/>
            <a:ext cx="489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Main.py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4F1FCA-317F-4313-ADD3-4A13F63EDCA6}"/>
              </a:ext>
            </a:extLst>
          </p:cNvPr>
          <p:cNvSpPr txBox="1"/>
          <p:nvPr/>
        </p:nvSpPr>
        <p:spPr>
          <a:xfrm>
            <a:off x="4485020" y="3002689"/>
            <a:ext cx="310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static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8E700CB-1E66-4C69-8D74-F73F2CC67EA8}"/>
              </a:ext>
            </a:extLst>
          </p:cNvPr>
          <p:cNvCxnSpPr/>
          <p:nvPr/>
        </p:nvCxnSpPr>
        <p:spPr>
          <a:xfrm>
            <a:off x="3585443" y="1313073"/>
            <a:ext cx="0" cy="3965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CBD9B8A-BC98-40D4-96C2-6435AA4EFCBD}"/>
              </a:ext>
            </a:extLst>
          </p:cNvPr>
          <p:cNvCxnSpPr>
            <a:cxnSpLocks/>
          </p:cNvCxnSpPr>
          <p:nvPr/>
        </p:nvCxnSpPr>
        <p:spPr>
          <a:xfrm>
            <a:off x="3594231" y="3295659"/>
            <a:ext cx="8907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5AD23D-E11C-4C2D-A78E-9DEA033D42FD}"/>
              </a:ext>
            </a:extLst>
          </p:cNvPr>
          <p:cNvSpPr txBox="1"/>
          <p:nvPr/>
        </p:nvSpPr>
        <p:spPr>
          <a:xfrm>
            <a:off x="4485020" y="4984964"/>
            <a:ext cx="3103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templates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E9AB32-3E10-4DB8-96E9-3A2AC16412E6}"/>
              </a:ext>
            </a:extLst>
          </p:cNvPr>
          <p:cNvSpPr txBox="1"/>
          <p:nvPr/>
        </p:nvSpPr>
        <p:spPr>
          <a:xfrm>
            <a:off x="6312669" y="3759655"/>
            <a:ext cx="310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assets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04E59A-A6BE-4B1F-B0DF-756037070FD8}"/>
              </a:ext>
            </a:extLst>
          </p:cNvPr>
          <p:cNvSpPr txBox="1"/>
          <p:nvPr/>
        </p:nvSpPr>
        <p:spPr>
          <a:xfrm>
            <a:off x="6359433" y="1966770"/>
            <a:ext cx="310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facerec1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7EBDE6-9B37-4115-9766-314E9BD222CF}"/>
              </a:ext>
            </a:extLst>
          </p:cNvPr>
          <p:cNvSpPr txBox="1"/>
          <p:nvPr/>
        </p:nvSpPr>
        <p:spPr>
          <a:xfrm>
            <a:off x="6373105" y="2868769"/>
            <a:ext cx="310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6CCB416-7B47-467A-B569-C5E70A605A49}"/>
              </a:ext>
            </a:extLst>
          </p:cNvPr>
          <p:cNvCxnSpPr/>
          <p:nvPr/>
        </p:nvCxnSpPr>
        <p:spPr>
          <a:xfrm>
            <a:off x="5992771" y="2206417"/>
            <a:ext cx="0" cy="17863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1BF7542-C436-4D5C-A84F-B259B90B155A}"/>
              </a:ext>
            </a:extLst>
          </p:cNvPr>
          <p:cNvCxnSpPr>
            <a:cxnSpLocks/>
          </p:cNvCxnSpPr>
          <p:nvPr/>
        </p:nvCxnSpPr>
        <p:spPr>
          <a:xfrm>
            <a:off x="5967037" y="2235508"/>
            <a:ext cx="2794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DC8D4EC-E942-4D20-A114-8CC0D08B842E}"/>
              </a:ext>
            </a:extLst>
          </p:cNvPr>
          <p:cNvCxnSpPr>
            <a:cxnSpLocks/>
          </p:cNvCxnSpPr>
          <p:nvPr/>
        </p:nvCxnSpPr>
        <p:spPr>
          <a:xfrm>
            <a:off x="5986373" y="3099602"/>
            <a:ext cx="25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150F206-9C1C-4CD2-A520-629CBD664610}"/>
              </a:ext>
            </a:extLst>
          </p:cNvPr>
          <p:cNvCxnSpPr>
            <a:cxnSpLocks/>
          </p:cNvCxnSpPr>
          <p:nvPr/>
        </p:nvCxnSpPr>
        <p:spPr>
          <a:xfrm>
            <a:off x="5963045" y="3966079"/>
            <a:ext cx="2794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F4E2D8-8E37-4F74-810A-117F9368046D}"/>
              </a:ext>
            </a:extLst>
          </p:cNvPr>
          <p:cNvSpPr txBox="1"/>
          <p:nvPr/>
        </p:nvSpPr>
        <p:spPr>
          <a:xfrm>
            <a:off x="7015692" y="4234635"/>
            <a:ext cx="310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Index.html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65E419-4347-4F95-8981-9EA6C363757F}"/>
              </a:ext>
            </a:extLst>
          </p:cNvPr>
          <p:cNvSpPr txBox="1"/>
          <p:nvPr/>
        </p:nvSpPr>
        <p:spPr>
          <a:xfrm>
            <a:off x="7028172" y="5132678"/>
            <a:ext cx="310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viewer.html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19E7DD-A77C-4855-B719-B214462E3594}"/>
              </a:ext>
            </a:extLst>
          </p:cNvPr>
          <p:cNvSpPr txBox="1"/>
          <p:nvPr/>
        </p:nvSpPr>
        <p:spPr>
          <a:xfrm>
            <a:off x="6997263" y="6021006"/>
            <a:ext cx="310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upload.html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3FC1493-9CB5-444E-AB31-79F570D191AC}"/>
              </a:ext>
            </a:extLst>
          </p:cNvPr>
          <p:cNvSpPr txBox="1"/>
          <p:nvPr/>
        </p:nvSpPr>
        <p:spPr>
          <a:xfrm>
            <a:off x="4485020" y="1580648"/>
            <a:ext cx="42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가장 핵심적인 역할을 하는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main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파일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4EA53-296B-4237-BA18-2AF1E27158D2}"/>
              </a:ext>
            </a:extLst>
          </p:cNvPr>
          <p:cNvSpPr txBox="1"/>
          <p:nvPr/>
        </p:nvSpPr>
        <p:spPr>
          <a:xfrm>
            <a:off x="6373105" y="2307805"/>
            <a:ext cx="27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사진 촬영 시 저장되는 폴더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3B4A7B1-9729-4A73-9E5A-DB602D9E7456}"/>
              </a:ext>
            </a:extLst>
          </p:cNvPr>
          <p:cNvSpPr txBox="1"/>
          <p:nvPr/>
        </p:nvSpPr>
        <p:spPr>
          <a:xfrm>
            <a:off x="6373676" y="3207879"/>
            <a:ext cx="310323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이미지 </a:t>
            </a:r>
            <a:r>
              <a:rPr lang="ko-KR" altLang="en-US" dirty="0" err="1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시 저장되는 폴더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182A1A-904D-45EE-B3FC-0D6D853D9BCF}"/>
              </a:ext>
            </a:extLst>
          </p:cNvPr>
          <p:cNvSpPr txBox="1"/>
          <p:nvPr/>
        </p:nvSpPr>
        <p:spPr>
          <a:xfrm>
            <a:off x="7015692" y="4540101"/>
            <a:ext cx="310323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촬영자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GUI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파일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CB13D6-3800-4795-A159-088471D275AD}"/>
              </a:ext>
            </a:extLst>
          </p:cNvPr>
          <p:cNvSpPr txBox="1"/>
          <p:nvPr/>
        </p:nvSpPr>
        <p:spPr>
          <a:xfrm>
            <a:off x="7016929" y="5465142"/>
            <a:ext cx="310323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시청자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GUI 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파일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EA56F2-E021-47B4-A430-9501E36F2CFD}"/>
              </a:ext>
            </a:extLst>
          </p:cNvPr>
          <p:cNvSpPr txBox="1"/>
          <p:nvPr/>
        </p:nvSpPr>
        <p:spPr>
          <a:xfrm>
            <a:off x="6997263" y="6388128"/>
            <a:ext cx="31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촬영자 사진 </a:t>
            </a:r>
            <a:r>
              <a:rPr lang="ko-KR" altLang="en-US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업로드 파일 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미완</a:t>
            </a:r>
            <a:r>
              <a:rPr lang="en-US" altLang="ko-KR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sp>
        <p:nvSpPr>
          <p:cNvPr id="84" name="모서리가 둥근 직사각형 4">
            <a:extLst>
              <a:ext uri="{FF2B5EF4-FFF2-40B4-BE49-F238E27FC236}">
                <a16:creationId xmlns:a16="http://schemas.microsoft.com/office/drawing/2014/main" id="{8AB0E4BC-108A-471C-8F10-80CE52F804CC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D729D4C-57BB-43AD-8027-008E53DA1EA0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6A12315-4D93-4295-AAF5-31E56AFA98F3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A990D87-7FAC-4951-A43F-869C0FC5242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6766087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166C987-FD09-4295-8822-FE6DC55090B6}"/>
              </a:ext>
            </a:extLst>
          </p:cNvPr>
          <p:cNvSpPr txBox="1"/>
          <p:nvPr/>
        </p:nvSpPr>
        <p:spPr>
          <a:xfrm>
            <a:off x="1152525" y="72952"/>
            <a:ext cx="3052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추가 자료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–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프로토타입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파일 구성도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6CD4345-8A46-43C6-B505-E6BAB610DB22}"/>
              </a:ext>
            </a:extLst>
          </p:cNvPr>
          <p:cNvCxnSpPr/>
          <p:nvPr/>
        </p:nvCxnSpPr>
        <p:spPr>
          <a:xfrm>
            <a:off x="6751661" y="4465469"/>
            <a:ext cx="0" cy="17863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43568F0-BB3F-4D4B-A16F-ABC61BB034F8}"/>
              </a:ext>
            </a:extLst>
          </p:cNvPr>
          <p:cNvCxnSpPr>
            <a:cxnSpLocks/>
          </p:cNvCxnSpPr>
          <p:nvPr/>
        </p:nvCxnSpPr>
        <p:spPr>
          <a:xfrm>
            <a:off x="6720752" y="4465468"/>
            <a:ext cx="2794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8103600-E67F-4AED-A6C5-2EE1802D5223}"/>
              </a:ext>
            </a:extLst>
          </p:cNvPr>
          <p:cNvCxnSpPr>
            <a:cxnSpLocks/>
          </p:cNvCxnSpPr>
          <p:nvPr/>
        </p:nvCxnSpPr>
        <p:spPr>
          <a:xfrm>
            <a:off x="6745263" y="5358654"/>
            <a:ext cx="25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05F622E-05F2-42BF-A3CF-9B62C6D15807}"/>
              </a:ext>
            </a:extLst>
          </p:cNvPr>
          <p:cNvCxnSpPr>
            <a:cxnSpLocks/>
          </p:cNvCxnSpPr>
          <p:nvPr/>
        </p:nvCxnSpPr>
        <p:spPr>
          <a:xfrm>
            <a:off x="6720752" y="6251839"/>
            <a:ext cx="2794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4C0BB697-DD82-4497-8708-4FF7E036D879}"/>
              </a:ext>
            </a:extLst>
          </p:cNvPr>
          <p:cNvCxnSpPr>
            <a:cxnSpLocks/>
          </p:cNvCxnSpPr>
          <p:nvPr/>
        </p:nvCxnSpPr>
        <p:spPr>
          <a:xfrm>
            <a:off x="3594231" y="5249150"/>
            <a:ext cx="8907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24D7B89-FDD1-43A5-B2DC-8553ED577237}"/>
              </a:ext>
            </a:extLst>
          </p:cNvPr>
          <p:cNvCxnSpPr>
            <a:cxnSpLocks/>
          </p:cNvCxnSpPr>
          <p:nvPr/>
        </p:nvCxnSpPr>
        <p:spPr>
          <a:xfrm>
            <a:off x="3594231" y="1341886"/>
            <a:ext cx="8907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40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8CF3CA2-30AE-4803-8669-C95B9FD96A3B}"/>
              </a:ext>
            </a:extLst>
          </p:cNvPr>
          <p:cNvSpPr txBox="1"/>
          <p:nvPr/>
        </p:nvSpPr>
        <p:spPr>
          <a:xfrm>
            <a:off x="394857" y="1371967"/>
            <a:ext cx="151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사진촬영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2660C7-79A3-4A03-B2E5-0B74ED07BACC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C2294-43EE-42E8-89B5-7C835C57E7E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530C9D6-EA4B-47E8-88C2-AFE419A7D3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6690C35-51AA-4413-9238-44D082AE3AC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7243E213-F652-4FDA-A3F4-93538FCB77E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A786FB9-4FC8-4611-9F28-E4CE2509000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8FCCE-2387-4F08-A079-B19B416F409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77BA9-E144-4A61-9963-56EA687960B7}"/>
              </a:ext>
            </a:extLst>
          </p:cNvPr>
          <p:cNvSpPr txBox="1"/>
          <p:nvPr/>
        </p:nvSpPr>
        <p:spPr>
          <a:xfrm>
            <a:off x="1152525" y="7295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6079945-A01E-453B-BC6E-3331B9E8F3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C99FF15-D275-4EE0-A0F0-5882B583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47" y="1781756"/>
            <a:ext cx="5704780" cy="3604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988DF0-AB2B-4279-94BD-3F7E891A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3" y="1781755"/>
            <a:ext cx="5612241" cy="3951079"/>
          </a:xfrm>
          <a:prstGeom prst="rect">
            <a:avLst/>
          </a:prstGeom>
        </p:spPr>
      </p:pic>
      <p:sp>
        <p:nvSpPr>
          <p:cNvPr id="23" name="설명선: 굽은 선 22">
            <a:extLst>
              <a:ext uri="{FF2B5EF4-FFF2-40B4-BE49-F238E27FC236}">
                <a16:creationId xmlns:a16="http://schemas.microsoft.com/office/drawing/2014/main" id="{DA2D783F-36AC-4115-A9D8-84AC9DDD0402}"/>
              </a:ext>
            </a:extLst>
          </p:cNvPr>
          <p:cNvSpPr/>
          <p:nvPr/>
        </p:nvSpPr>
        <p:spPr>
          <a:xfrm>
            <a:off x="3717925" y="5925654"/>
            <a:ext cx="4447232" cy="746724"/>
          </a:xfrm>
          <a:prstGeom prst="borderCallout2">
            <a:avLst>
              <a:gd name="adj1" fmla="val 58982"/>
              <a:gd name="adj2" fmla="val 2516"/>
              <a:gd name="adj3" fmla="val -16178"/>
              <a:gd name="adj4" fmla="val -16370"/>
              <a:gd name="adj5" fmla="val -132421"/>
              <a:gd name="adj6" fmla="val -2766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이후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출연자들의 목록화와 전처리를 위해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얼굴 부분을 계산하여 잘라 저장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4B7D40C-BC5E-4418-BDFF-63D2B665FC58}"/>
              </a:ext>
            </a:extLst>
          </p:cNvPr>
          <p:cNvSpPr/>
          <p:nvPr/>
        </p:nvSpPr>
        <p:spPr>
          <a:xfrm>
            <a:off x="2435225" y="4873269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설명선: 굽은 선 24">
            <a:extLst>
              <a:ext uri="{FF2B5EF4-FFF2-40B4-BE49-F238E27FC236}">
                <a16:creationId xmlns:a16="http://schemas.microsoft.com/office/drawing/2014/main" id="{C53913A9-154A-4BA5-A63D-31C06DE6B61C}"/>
              </a:ext>
            </a:extLst>
          </p:cNvPr>
          <p:cNvSpPr/>
          <p:nvPr/>
        </p:nvSpPr>
        <p:spPr>
          <a:xfrm>
            <a:off x="3971911" y="1054614"/>
            <a:ext cx="4865500" cy="680708"/>
          </a:xfrm>
          <a:prstGeom prst="borderCallout2">
            <a:avLst>
              <a:gd name="adj1" fmla="val 58982"/>
              <a:gd name="adj2" fmla="val 2516"/>
              <a:gd name="adj3" fmla="val 70397"/>
              <a:gd name="adj4" fmla="val -20356"/>
              <a:gd name="adj5" fmla="val 153214"/>
              <a:gd name="adj6" fmla="val -3802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928B7-00DF-4632-8FC6-90D5D1A27358}"/>
              </a:ext>
            </a:extLst>
          </p:cNvPr>
          <p:cNvSpPr txBox="1"/>
          <p:nvPr/>
        </p:nvSpPr>
        <p:spPr>
          <a:xfrm>
            <a:off x="4016026" y="1073103"/>
            <a:ext cx="477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초 동안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10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장의 사진을 편리하게 찍을 수 있도록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time.sleep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을 이용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해 촬영을 진행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8D6F406-E9C1-47B9-8142-E30FC089FA3F}"/>
              </a:ext>
            </a:extLst>
          </p:cNvPr>
          <p:cNvSpPr/>
          <p:nvPr/>
        </p:nvSpPr>
        <p:spPr>
          <a:xfrm>
            <a:off x="2093103" y="2049203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2A0BEC8F-CE8E-4167-AB9C-31AD17FDECEF}"/>
              </a:ext>
            </a:extLst>
          </p:cNvPr>
          <p:cNvSpPr/>
          <p:nvPr/>
        </p:nvSpPr>
        <p:spPr>
          <a:xfrm>
            <a:off x="490747" y="18562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001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8CF3CA2-30AE-4803-8669-C95B9FD96A3B}"/>
              </a:ext>
            </a:extLst>
          </p:cNvPr>
          <p:cNvSpPr txBox="1"/>
          <p:nvPr/>
        </p:nvSpPr>
        <p:spPr>
          <a:xfrm>
            <a:off x="394857" y="1410704"/>
            <a:ext cx="188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이미지 </a:t>
            </a:r>
            <a:r>
              <a:rPr lang="ko-KR" altLang="en-US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전처리</a:t>
            </a:r>
            <a:endParaRPr lang="ko-KR" altLang="en-US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2660C7-79A3-4A03-B2E5-0B74ED07BACC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C2294-43EE-42E8-89B5-7C835C57E7E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530C9D6-EA4B-47E8-88C2-AFE419A7D3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6690C35-51AA-4413-9238-44D082AE3AC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7243E213-F652-4FDA-A3F4-93538FCB77E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A786FB9-4FC8-4611-9F28-E4CE2509000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8FCCE-2387-4F08-A079-B19B416F409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6079945-A01E-453B-BC6E-3331B9E8F3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BA07B74-F896-4CAC-BBE9-AA338D27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29" y="1862744"/>
            <a:ext cx="11520335" cy="2537635"/>
          </a:xfrm>
          <a:prstGeom prst="rect">
            <a:avLst/>
          </a:prstGeom>
        </p:spPr>
      </p:pic>
      <p:sp>
        <p:nvSpPr>
          <p:cNvPr id="24" name="설명선: 굽은 선 23">
            <a:extLst>
              <a:ext uri="{FF2B5EF4-FFF2-40B4-BE49-F238E27FC236}">
                <a16:creationId xmlns:a16="http://schemas.microsoft.com/office/drawing/2014/main" id="{E6C7B297-E6BA-4D8B-923D-E75AC38707AF}"/>
              </a:ext>
            </a:extLst>
          </p:cNvPr>
          <p:cNvSpPr/>
          <p:nvPr/>
        </p:nvSpPr>
        <p:spPr>
          <a:xfrm>
            <a:off x="7677285" y="5159829"/>
            <a:ext cx="4081462" cy="1029568"/>
          </a:xfrm>
          <a:prstGeom prst="borderCallout2">
            <a:avLst>
              <a:gd name="adj1" fmla="val 52084"/>
              <a:gd name="adj2" fmla="val 981"/>
              <a:gd name="adj3" fmla="val 30606"/>
              <a:gd name="adj4" fmla="val -37374"/>
              <a:gd name="adj5" fmla="val -96412"/>
              <a:gd name="adj6" fmla="val -5726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42EA28E-35BD-48B9-8D52-89AFD1E7BBFC}"/>
              </a:ext>
            </a:extLst>
          </p:cNvPr>
          <p:cNvSpPr/>
          <p:nvPr/>
        </p:nvSpPr>
        <p:spPr>
          <a:xfrm>
            <a:off x="5309852" y="4115002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09AFC-DBDD-4FA1-958E-4554FF7F5147}"/>
              </a:ext>
            </a:extLst>
          </p:cNvPr>
          <p:cNvSpPr txBox="1"/>
          <p:nvPr/>
        </p:nvSpPr>
        <p:spPr>
          <a:xfrm>
            <a:off x="7969780" y="5237185"/>
            <a:ext cx="3496470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각도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 사이즈 밝기 등의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변화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를 통해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다양한 형태의 사진들을 생성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CD2C6-FC79-4CCA-914F-4436670152CC}"/>
              </a:ext>
            </a:extLst>
          </p:cNvPr>
          <p:cNvSpPr txBox="1"/>
          <p:nvPr/>
        </p:nvSpPr>
        <p:spPr>
          <a:xfrm>
            <a:off x="1152525" y="7295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6" name="모서리가 둥근 직사각형 4">
            <a:extLst>
              <a:ext uri="{FF2B5EF4-FFF2-40B4-BE49-F238E27FC236}">
                <a16:creationId xmlns:a16="http://schemas.microsoft.com/office/drawing/2014/main" id="{E7F2EB15-8689-4741-B3E4-23DEEB0B14B2}"/>
              </a:ext>
            </a:extLst>
          </p:cNvPr>
          <p:cNvSpPr/>
          <p:nvPr/>
        </p:nvSpPr>
        <p:spPr>
          <a:xfrm>
            <a:off x="490747" y="18562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743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8CF3CA2-30AE-4803-8669-C95B9FD96A3B}"/>
              </a:ext>
            </a:extLst>
          </p:cNvPr>
          <p:cNvSpPr txBox="1"/>
          <p:nvPr/>
        </p:nvSpPr>
        <p:spPr>
          <a:xfrm>
            <a:off x="394857" y="1371967"/>
            <a:ext cx="199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모델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로딩 후 적용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2660C7-79A3-4A03-B2E5-0B74ED07BACC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C2294-43EE-42E8-89B5-7C835C57E7E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530C9D6-EA4B-47E8-88C2-AFE419A7D3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6690C35-51AA-4413-9238-44D082AE3AC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7243E213-F652-4FDA-A3F4-93538FCB77E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A786FB9-4FC8-4611-9F28-E4CE2509000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8FCCE-2387-4F08-A079-B19B416F409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6079945-A01E-453B-BC6E-3331B9E8F3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FEBE4D25-06A5-42D1-A016-A615CD41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7" y="1854522"/>
            <a:ext cx="4470360" cy="48967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5400C7-C76A-42FB-85C1-DBED15CE4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07" y="2645460"/>
            <a:ext cx="6954220" cy="4105848"/>
          </a:xfrm>
          <a:prstGeom prst="rect">
            <a:avLst/>
          </a:prstGeom>
        </p:spPr>
      </p:pic>
      <p:sp>
        <p:nvSpPr>
          <p:cNvPr id="28" name="사각형: 둥근 모서리 72">
            <a:extLst>
              <a:ext uri="{FF2B5EF4-FFF2-40B4-BE49-F238E27FC236}">
                <a16:creationId xmlns:a16="http://schemas.microsoft.com/office/drawing/2014/main" id="{E2153613-4E60-4E31-AAE0-20D0FD598AC2}"/>
              </a:ext>
            </a:extLst>
          </p:cNvPr>
          <p:cNvSpPr/>
          <p:nvPr/>
        </p:nvSpPr>
        <p:spPr>
          <a:xfrm>
            <a:off x="3342673" y="1617419"/>
            <a:ext cx="1335932" cy="449798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모델 로딩</a:t>
            </a:r>
            <a:endParaRPr lang="en-US" altLang="ko-KR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9" name="사각형: 둥근 모서리 72">
            <a:extLst>
              <a:ext uri="{FF2B5EF4-FFF2-40B4-BE49-F238E27FC236}">
                <a16:creationId xmlns:a16="http://schemas.microsoft.com/office/drawing/2014/main" id="{C44BEADF-97A7-463E-A610-6B0ED7D77B88}"/>
              </a:ext>
            </a:extLst>
          </p:cNvPr>
          <p:cNvSpPr/>
          <p:nvPr/>
        </p:nvSpPr>
        <p:spPr>
          <a:xfrm>
            <a:off x="10402113" y="2420561"/>
            <a:ext cx="1356634" cy="449798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kern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모델 적용</a:t>
            </a:r>
            <a:endParaRPr lang="en-US" altLang="ko-KR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630B78-F2C5-4CC8-B4C3-C7F10D0639DC}"/>
              </a:ext>
            </a:extLst>
          </p:cNvPr>
          <p:cNvSpPr txBox="1"/>
          <p:nvPr/>
        </p:nvSpPr>
        <p:spPr>
          <a:xfrm>
            <a:off x="1152525" y="7295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E0E3533B-7BD6-4E5B-8863-1484A321AD25}"/>
              </a:ext>
            </a:extLst>
          </p:cNvPr>
          <p:cNvSpPr/>
          <p:nvPr/>
        </p:nvSpPr>
        <p:spPr>
          <a:xfrm>
            <a:off x="490747" y="18562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63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8CF3CA2-30AE-4803-8669-C95B9FD96A3B}"/>
              </a:ext>
            </a:extLst>
          </p:cNvPr>
          <p:cNvSpPr txBox="1"/>
          <p:nvPr/>
        </p:nvSpPr>
        <p:spPr>
          <a:xfrm>
            <a:off x="394857" y="1371967"/>
            <a:ext cx="199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모델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로딩 후 적용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2660C7-79A3-4A03-B2E5-0B74ED07BACC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C2294-43EE-42E8-89B5-7C835C57E7E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530C9D6-EA4B-47E8-88C2-AFE419A7D3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6690C35-51AA-4413-9238-44D082AE3AC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7243E213-F652-4FDA-A3F4-93538FCB77E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A786FB9-4FC8-4611-9F28-E4CE2509000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8FCCE-2387-4F08-A079-B19B416F409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6079945-A01E-453B-BC6E-3331B9E8F3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7A4F0F6-1F39-4C74-A646-08B69973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" y="1828788"/>
            <a:ext cx="7373078" cy="3704011"/>
          </a:xfrm>
          <a:prstGeom prst="rect">
            <a:avLst/>
          </a:prstGeom>
        </p:spPr>
      </p:pic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D226B908-3F6A-4410-9D04-962B46E62BE6}"/>
              </a:ext>
            </a:extLst>
          </p:cNvPr>
          <p:cNvSpPr/>
          <p:nvPr/>
        </p:nvSpPr>
        <p:spPr>
          <a:xfrm>
            <a:off x="6198839" y="5312495"/>
            <a:ext cx="5781868" cy="1029568"/>
          </a:xfrm>
          <a:prstGeom prst="borderCallout2">
            <a:avLst>
              <a:gd name="adj1" fmla="val 52084"/>
              <a:gd name="adj2" fmla="val 981"/>
              <a:gd name="adj3" fmla="val 1606"/>
              <a:gd name="adj4" fmla="val -9294"/>
              <a:gd name="adj5" fmla="val -63786"/>
              <a:gd name="adj6" fmla="val -1337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FEEEF09-86C7-4F22-A178-3FD6FC7C02A5}"/>
              </a:ext>
            </a:extLst>
          </p:cNvPr>
          <p:cNvSpPr/>
          <p:nvPr/>
        </p:nvSpPr>
        <p:spPr>
          <a:xfrm>
            <a:off x="5384497" y="4618855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BE8E3E-4A38-4204-82EE-6925F705EA60}"/>
              </a:ext>
            </a:extLst>
          </p:cNvPr>
          <p:cNvSpPr txBox="1"/>
          <p:nvPr/>
        </p:nvSpPr>
        <p:spPr>
          <a:xfrm>
            <a:off x="6124747" y="5389851"/>
            <a:ext cx="593426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모델을 적용해 사람들을 식별할 수 있는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계산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예측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함수 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이후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방송이 시작되면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해당 함수를 호출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65BC6D-EEBF-42B8-A59D-13B50557F2B6}"/>
              </a:ext>
            </a:extLst>
          </p:cNvPr>
          <p:cNvSpPr txBox="1"/>
          <p:nvPr/>
        </p:nvSpPr>
        <p:spPr>
          <a:xfrm>
            <a:off x="1152525" y="7295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6" name="모서리가 둥근 직사각형 4">
            <a:extLst>
              <a:ext uri="{FF2B5EF4-FFF2-40B4-BE49-F238E27FC236}">
                <a16:creationId xmlns:a16="http://schemas.microsoft.com/office/drawing/2014/main" id="{B7F9ACF5-7E91-4849-8C6A-DB8CF80D603D}"/>
              </a:ext>
            </a:extLst>
          </p:cNvPr>
          <p:cNvSpPr/>
          <p:nvPr/>
        </p:nvSpPr>
        <p:spPr>
          <a:xfrm>
            <a:off x="490747" y="18562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287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8CF3CA2-30AE-4803-8669-C95B9FD96A3B}"/>
              </a:ext>
            </a:extLst>
          </p:cNvPr>
          <p:cNvSpPr txBox="1"/>
          <p:nvPr/>
        </p:nvSpPr>
        <p:spPr>
          <a:xfrm>
            <a:off x="394857" y="1371967"/>
            <a:ext cx="199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방송 시작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2660C7-79A3-4A03-B2E5-0B74ED07BACC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C2294-43EE-42E8-89B5-7C835C57E7E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530C9D6-EA4B-47E8-88C2-AFE419A7D3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6690C35-51AA-4413-9238-44D082AE3AC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7243E213-F652-4FDA-A3F4-93538FCB77E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A786FB9-4FC8-4611-9F28-E4CE2509000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8FCCE-2387-4F08-A079-B19B416F409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6079945-A01E-453B-BC6E-3331B9E8F3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91B05ED-615E-4C27-9EB5-84C35445A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47" y="1833440"/>
            <a:ext cx="5370237" cy="4156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105328-76CE-4CCD-A87A-79488FA1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47" y="1833440"/>
            <a:ext cx="6028419" cy="41566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05EC6E-7753-4B78-8FFE-EAA92A958BA5}"/>
              </a:ext>
            </a:extLst>
          </p:cNvPr>
          <p:cNvSpPr txBox="1"/>
          <p:nvPr/>
        </p:nvSpPr>
        <p:spPr>
          <a:xfrm>
            <a:off x="8495212" y="3256237"/>
            <a:ext cx="3696788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얼굴의 위치를 배열에 저장하고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이후 계산할 수 있도록 </a:t>
            </a:r>
            <a:endParaRPr lang="en-US" altLang="ko-KR" sz="15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일련의 계산을 진행한다</a:t>
            </a:r>
            <a:r>
              <a:rPr lang="en-US" altLang="ko-KR" sz="15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</p:txBody>
      </p:sp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DBF68365-ED1E-4479-882E-F306949CE4AC}"/>
              </a:ext>
            </a:extLst>
          </p:cNvPr>
          <p:cNvSpPr/>
          <p:nvPr/>
        </p:nvSpPr>
        <p:spPr>
          <a:xfrm>
            <a:off x="3717925" y="1233467"/>
            <a:ext cx="5781868" cy="744094"/>
          </a:xfrm>
          <a:prstGeom prst="borderCallout2">
            <a:avLst>
              <a:gd name="adj1" fmla="val 52084"/>
              <a:gd name="adj2" fmla="val 981"/>
              <a:gd name="adj3" fmla="val 61420"/>
              <a:gd name="adj4" fmla="val -11553"/>
              <a:gd name="adj5" fmla="val 121935"/>
              <a:gd name="adj6" fmla="val -1902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010BE5-A67A-490B-A233-E923C3C0E9DB}"/>
              </a:ext>
            </a:extLst>
          </p:cNvPr>
          <p:cNvSpPr txBox="1"/>
          <p:nvPr/>
        </p:nvSpPr>
        <p:spPr>
          <a:xfrm>
            <a:off x="3802599" y="1279591"/>
            <a:ext cx="5612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방송이 시작되면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방송 화면을 사이즈 조정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detector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얼굴을 식별하고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Face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tracker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를 생성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DFF640-2744-4E00-9A01-FC0ADF53955D}"/>
              </a:ext>
            </a:extLst>
          </p:cNvPr>
          <p:cNvSpPr/>
          <p:nvPr/>
        </p:nvSpPr>
        <p:spPr>
          <a:xfrm>
            <a:off x="2566652" y="2080929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6A91D-1AD1-4E81-A7B8-04AA3C26BCE3}"/>
              </a:ext>
            </a:extLst>
          </p:cNvPr>
          <p:cNvSpPr txBox="1"/>
          <p:nvPr/>
        </p:nvSpPr>
        <p:spPr>
          <a:xfrm>
            <a:off x="1152525" y="7295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7" name="모서리가 둥근 직사각형 4">
            <a:extLst>
              <a:ext uri="{FF2B5EF4-FFF2-40B4-BE49-F238E27FC236}">
                <a16:creationId xmlns:a16="http://schemas.microsoft.com/office/drawing/2014/main" id="{76517CE3-6234-44E2-86A1-003ABD418393}"/>
              </a:ext>
            </a:extLst>
          </p:cNvPr>
          <p:cNvSpPr/>
          <p:nvPr/>
        </p:nvSpPr>
        <p:spPr>
          <a:xfrm>
            <a:off x="490747" y="18562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76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8CF3CA2-30AE-4803-8669-C95B9FD96A3B}"/>
              </a:ext>
            </a:extLst>
          </p:cNvPr>
          <p:cNvSpPr txBox="1"/>
          <p:nvPr/>
        </p:nvSpPr>
        <p:spPr>
          <a:xfrm>
            <a:off x="394857" y="1371967"/>
            <a:ext cx="199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방송 시작</a:t>
            </a:r>
          </a:p>
        </p:txBody>
      </p:sp>
      <p:sp>
        <p:nvSpPr>
          <p:cNvPr id="12" name="모서리가 둥근 직사각형 4">
            <a:extLst>
              <a:ext uri="{FF2B5EF4-FFF2-40B4-BE49-F238E27FC236}">
                <a16:creationId xmlns:a16="http://schemas.microsoft.com/office/drawing/2014/main" id="{B3C4FD27-B43F-45C2-9C0A-578CCC0D4733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07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2660C7-79A3-4A03-B2E5-0B74ED07BACC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C2294-43EE-42E8-89B5-7C835C57E7E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530C9D6-EA4B-47E8-88C2-AFE419A7D3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6690C35-51AA-4413-9238-44D082AE3AC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7243E213-F652-4FDA-A3F4-93538FCB77E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A786FB9-4FC8-4611-9F28-E4CE2509000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8FCCE-2387-4F08-A079-B19B416F409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6079945-A01E-453B-BC6E-3331B9E8F3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2899F83-AB65-4305-B0CF-DA0EAF9C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7" y="1782281"/>
            <a:ext cx="6782747" cy="488700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F724BB8-209E-4678-965F-85F1A95BA5B6}"/>
              </a:ext>
            </a:extLst>
          </p:cNvPr>
          <p:cNvSpPr/>
          <p:nvPr/>
        </p:nvSpPr>
        <p:spPr>
          <a:xfrm>
            <a:off x="6997959" y="2512613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D35D1613-F2D0-4654-9B4C-F7AF4EEF41DB}"/>
              </a:ext>
            </a:extLst>
          </p:cNvPr>
          <p:cNvSpPr/>
          <p:nvPr/>
        </p:nvSpPr>
        <p:spPr>
          <a:xfrm>
            <a:off x="7619374" y="2512613"/>
            <a:ext cx="4291761" cy="2141580"/>
          </a:xfrm>
          <a:prstGeom prst="borderCallout2">
            <a:avLst>
              <a:gd name="adj1" fmla="val 52084"/>
              <a:gd name="adj2" fmla="val 981"/>
              <a:gd name="adj3" fmla="val 16695"/>
              <a:gd name="adj4" fmla="val -5808"/>
              <a:gd name="adj5" fmla="val 1484"/>
              <a:gd name="adj6" fmla="val -1351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010BE5-A67A-490B-A233-E923C3C0E9DB}"/>
              </a:ext>
            </a:extLst>
          </p:cNvPr>
          <p:cNvSpPr txBox="1"/>
          <p:nvPr/>
        </p:nvSpPr>
        <p:spPr>
          <a:xfrm>
            <a:off x="7619374" y="2706240"/>
            <a:ext cx="4291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얼굴을 인식하고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tracker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까지 생성되면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새로 들어오는 얼굴과 유사도를 계산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하고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저장된 얼굴과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행인을 식별하고 구분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구분 결과에 따라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자동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blur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처리를 진행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그렇지 않으면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detecting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문구 화면에 표시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390A1B-BA5D-4D84-A0B3-98641AC53050}"/>
              </a:ext>
            </a:extLst>
          </p:cNvPr>
          <p:cNvSpPr txBox="1"/>
          <p:nvPr/>
        </p:nvSpPr>
        <p:spPr>
          <a:xfrm>
            <a:off x="1152525" y="7295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54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8CF3CA2-30AE-4803-8669-C95B9FD96A3B}"/>
              </a:ext>
            </a:extLst>
          </p:cNvPr>
          <p:cNvSpPr txBox="1"/>
          <p:nvPr/>
        </p:nvSpPr>
        <p:spPr>
          <a:xfrm>
            <a:off x="394857" y="1371967"/>
            <a:ext cx="199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방송 시작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2660C7-79A3-4A03-B2E5-0B74ED07BACC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C2294-43EE-42E8-89B5-7C835C57E7E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530C9D6-EA4B-47E8-88C2-AFE419A7D3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6690C35-51AA-4413-9238-44D082AE3AC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7243E213-F652-4FDA-A3F4-93538FCB77E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A786FB9-4FC8-4611-9F28-E4CE2509000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6079945-A01E-453B-BC6E-3331B9E8F3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A3A7574-A5A7-4C64-81DD-43E01278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75" y="1782031"/>
            <a:ext cx="5606403" cy="488725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DDEF5372-B077-46AC-9770-0FE65DA736DE}"/>
              </a:ext>
            </a:extLst>
          </p:cNvPr>
          <p:cNvSpPr/>
          <p:nvPr/>
        </p:nvSpPr>
        <p:spPr>
          <a:xfrm>
            <a:off x="5726998" y="2029728"/>
            <a:ext cx="93046" cy="93046"/>
          </a:xfrm>
          <a:prstGeom prst="ellipse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설명선: 굽은 선 24">
            <a:extLst>
              <a:ext uri="{FF2B5EF4-FFF2-40B4-BE49-F238E27FC236}">
                <a16:creationId xmlns:a16="http://schemas.microsoft.com/office/drawing/2014/main" id="{186D63F3-DD51-4F26-8C57-1E5130067C15}"/>
              </a:ext>
            </a:extLst>
          </p:cNvPr>
          <p:cNvSpPr/>
          <p:nvPr/>
        </p:nvSpPr>
        <p:spPr>
          <a:xfrm>
            <a:off x="6348413" y="2029728"/>
            <a:ext cx="4291761" cy="2141580"/>
          </a:xfrm>
          <a:prstGeom prst="borderCallout2">
            <a:avLst>
              <a:gd name="adj1" fmla="val 52084"/>
              <a:gd name="adj2" fmla="val 981"/>
              <a:gd name="adj3" fmla="val 16695"/>
              <a:gd name="adj4" fmla="val -5808"/>
              <a:gd name="adj5" fmla="val 1484"/>
              <a:gd name="adj6" fmla="val -13516"/>
            </a:avLst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AD52B0-26C4-4E97-B9A7-0B5A9F453BE8}"/>
              </a:ext>
            </a:extLst>
          </p:cNvPr>
          <p:cNvSpPr txBox="1"/>
          <p:nvPr/>
        </p:nvSpPr>
        <p:spPr>
          <a:xfrm>
            <a:off x="6348413" y="2223355"/>
            <a:ext cx="4291761" cy="1754326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얼굴을 인식하고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tracker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까지 생성되면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새로 들어오는 얼굴과 유사도를 계산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하고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저장된 얼굴과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행인을 식별하고 구분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구분 결과에 따라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이모티콘 비식별화를 진행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그렇지 않으면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detecting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문구 화면에 표시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18E7F-4117-4C20-83AD-0305C4B03FFD}"/>
              </a:ext>
            </a:extLst>
          </p:cNvPr>
          <p:cNvSpPr txBox="1"/>
          <p:nvPr/>
        </p:nvSpPr>
        <p:spPr>
          <a:xfrm>
            <a:off x="1152525" y="7295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7" name="모서리가 둥근 직사각형 4">
            <a:extLst>
              <a:ext uri="{FF2B5EF4-FFF2-40B4-BE49-F238E27FC236}">
                <a16:creationId xmlns:a16="http://schemas.microsoft.com/office/drawing/2014/main" id="{15CE2E7F-EC8F-4467-A2D2-D4E171FDEC3C}"/>
              </a:ext>
            </a:extLst>
          </p:cNvPr>
          <p:cNvSpPr/>
          <p:nvPr/>
        </p:nvSpPr>
        <p:spPr>
          <a:xfrm>
            <a:off x="490747" y="18562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885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8CF3CA2-30AE-4803-8669-C95B9FD96A3B}"/>
              </a:ext>
            </a:extLst>
          </p:cNvPr>
          <p:cNvSpPr txBox="1"/>
          <p:nvPr/>
        </p:nvSpPr>
        <p:spPr>
          <a:xfrm>
            <a:off x="394857" y="1371967"/>
            <a:ext cx="199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출연자 삭제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2660C7-79A3-4A03-B2E5-0B74ED07BACC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C2294-43EE-42E8-89B5-7C835C57E7E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530C9D6-EA4B-47E8-88C2-AFE419A7D3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6690C35-51AA-4413-9238-44D082AE3AC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7243E213-F652-4FDA-A3F4-93538FCB77E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A786FB9-4FC8-4611-9F28-E4CE2509000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6079945-A01E-453B-BC6E-3331B9E8F3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4B8A4D0-A64F-4A49-9202-7DA2584D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47" y="1857484"/>
            <a:ext cx="6575552" cy="3143031"/>
          </a:xfrm>
          <a:prstGeom prst="rect">
            <a:avLst/>
          </a:prstGeom>
        </p:spPr>
      </p:pic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CE7D4772-DD74-4F13-90DF-67CC8AD88C45}"/>
              </a:ext>
            </a:extLst>
          </p:cNvPr>
          <p:cNvSpPr/>
          <p:nvPr/>
        </p:nvSpPr>
        <p:spPr>
          <a:xfrm>
            <a:off x="6156598" y="5230171"/>
            <a:ext cx="5441879" cy="923330"/>
          </a:xfrm>
          <a:prstGeom prst="borderCallout2">
            <a:avLst>
              <a:gd name="adj1" fmla="val 52084"/>
              <a:gd name="adj2" fmla="val 981"/>
              <a:gd name="adj3" fmla="val 6247"/>
              <a:gd name="adj4" fmla="val -6388"/>
              <a:gd name="adj5" fmla="val -66475"/>
              <a:gd name="adj6" fmla="val -926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1FFD7-5D85-4724-9E15-7E20475CDE0F}"/>
              </a:ext>
            </a:extLst>
          </p:cNvPr>
          <p:cNvSpPr txBox="1"/>
          <p:nvPr/>
        </p:nvSpPr>
        <p:spPr>
          <a:xfrm>
            <a:off x="6156598" y="5224473"/>
            <a:ext cx="544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출연자 목록을 삭제하고 싶을 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촬영자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GUI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에서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목록화된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해당 출연자 사진을 선택 삭제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일련의 과정으로 파일들이 모두 삭제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C8920F-FFAB-4EB4-87D5-FE7C565565E4}"/>
              </a:ext>
            </a:extLst>
          </p:cNvPr>
          <p:cNvSpPr/>
          <p:nvPr/>
        </p:nvSpPr>
        <p:spPr>
          <a:xfrm>
            <a:off x="5608589" y="4569710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EF584-B1DD-4AA3-BD97-4EB5402740F4}"/>
              </a:ext>
            </a:extLst>
          </p:cNvPr>
          <p:cNvSpPr txBox="1"/>
          <p:nvPr/>
        </p:nvSpPr>
        <p:spPr>
          <a:xfrm>
            <a:off x="1152525" y="7295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모서리가 둥근 직사각형 4">
            <a:extLst>
              <a:ext uri="{FF2B5EF4-FFF2-40B4-BE49-F238E27FC236}">
                <a16:creationId xmlns:a16="http://schemas.microsoft.com/office/drawing/2014/main" id="{113CA727-B3EF-437E-A086-F222FBBB09FE}"/>
              </a:ext>
            </a:extLst>
          </p:cNvPr>
          <p:cNvSpPr/>
          <p:nvPr/>
        </p:nvSpPr>
        <p:spPr>
          <a:xfrm>
            <a:off x="490747" y="18562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05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8CF3CA2-30AE-4803-8669-C95B9FD96A3B}"/>
              </a:ext>
            </a:extLst>
          </p:cNvPr>
          <p:cNvSpPr txBox="1"/>
          <p:nvPr/>
        </p:nvSpPr>
        <p:spPr>
          <a:xfrm>
            <a:off x="394857" y="1371967"/>
            <a:ext cx="199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|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방송 종료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2660C7-79A3-4A03-B2E5-0B74ED07BACC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7C2294-43EE-42E8-89B5-7C835C57E7E0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530C9D6-EA4B-47E8-88C2-AFE419A7D3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6690C35-51AA-4413-9238-44D082AE3AC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7243E213-F652-4FDA-A3F4-93538FCB77E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A786FB9-4FC8-4611-9F28-E4CE2509000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8FCCE-2387-4F08-A079-B19B416F4092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6079945-A01E-453B-BC6E-3331B9E8F317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4470359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BC7920E-12D0-4221-8D1C-E85A9EA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41" y="1882519"/>
            <a:ext cx="5155337" cy="2370818"/>
          </a:xfrm>
          <a:prstGeom prst="rect">
            <a:avLst/>
          </a:prstGeom>
        </p:spPr>
      </p:pic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C59B59D3-0DA3-4D1B-AB54-ABCA4FCC8C07}"/>
              </a:ext>
            </a:extLst>
          </p:cNvPr>
          <p:cNvSpPr/>
          <p:nvPr/>
        </p:nvSpPr>
        <p:spPr>
          <a:xfrm>
            <a:off x="5705582" y="4731201"/>
            <a:ext cx="5441879" cy="923330"/>
          </a:xfrm>
          <a:prstGeom prst="borderCallout2">
            <a:avLst>
              <a:gd name="adj1" fmla="val 52084"/>
              <a:gd name="adj2" fmla="val 981"/>
              <a:gd name="adj3" fmla="val 15149"/>
              <a:gd name="adj4" fmla="val -10164"/>
              <a:gd name="adj5" fmla="val -77603"/>
              <a:gd name="adj6" fmla="val -1681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6890E-2829-490D-BEDE-FE07A40322A0}"/>
              </a:ext>
            </a:extLst>
          </p:cNvPr>
          <p:cNvSpPr txBox="1"/>
          <p:nvPr/>
        </p:nvSpPr>
        <p:spPr>
          <a:xfrm>
            <a:off x="6096000" y="5709991"/>
            <a:ext cx="544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C766C05-63C6-4E5C-A91A-CC19987AD2A7}"/>
              </a:ext>
            </a:extLst>
          </p:cNvPr>
          <p:cNvSpPr/>
          <p:nvPr/>
        </p:nvSpPr>
        <p:spPr>
          <a:xfrm>
            <a:off x="4736333" y="3926902"/>
            <a:ext cx="93046" cy="9304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010BE5-A67A-490B-A233-E923C3C0E9DB}"/>
              </a:ext>
            </a:extLst>
          </p:cNvPr>
          <p:cNvSpPr txBox="1"/>
          <p:nvPr/>
        </p:nvSpPr>
        <p:spPr>
          <a:xfrm>
            <a:off x="5848852" y="4731201"/>
            <a:ext cx="5155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자체적인 보안 규정에 따라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방송을 종료 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고딕17" panose="02020600000000000000" pitchFamily="18" charset="-127"/>
                <a:ea typeface="a고딕17" panose="02020600000000000000" pitchFamily="18" charset="-127"/>
              </a:rPr>
              <a:t>현재까지 생성되었던 사진 및 폴더 모두 삭제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이 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폴더와 파일을 제어할 수 있는 다양한 함수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이용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3CA0D8-6E2B-4AFC-8223-AF5E28BD1A32}"/>
              </a:ext>
            </a:extLst>
          </p:cNvPr>
          <p:cNvSpPr txBox="1"/>
          <p:nvPr/>
        </p:nvSpPr>
        <p:spPr>
          <a:xfrm>
            <a:off x="1152525" y="7295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 코드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7" name="모서리가 둥근 직사각형 4">
            <a:extLst>
              <a:ext uri="{FF2B5EF4-FFF2-40B4-BE49-F238E27FC236}">
                <a16:creationId xmlns:a16="http://schemas.microsoft.com/office/drawing/2014/main" id="{1DBAC6A3-025F-4CE0-913E-DA58D74902CE}"/>
              </a:ext>
            </a:extLst>
          </p:cNvPr>
          <p:cNvSpPr/>
          <p:nvPr/>
        </p:nvSpPr>
        <p:spPr>
          <a:xfrm>
            <a:off x="490747" y="18562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31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1FF23DF-A85E-4FDF-8A87-59D46981C7F8}"/>
              </a:ext>
            </a:extLst>
          </p:cNvPr>
          <p:cNvGrpSpPr/>
          <p:nvPr/>
        </p:nvGrpSpPr>
        <p:grpSpPr>
          <a:xfrm>
            <a:off x="2942026" y="1955453"/>
            <a:ext cx="6307949" cy="1862048"/>
            <a:chOff x="2980109" y="1603528"/>
            <a:chExt cx="6307949" cy="186204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46744C0-D87A-46D2-BE6D-43D5B4E3EBC0}"/>
                </a:ext>
              </a:extLst>
            </p:cNvPr>
            <p:cNvGrpSpPr/>
            <p:nvPr/>
          </p:nvGrpSpPr>
          <p:grpSpPr>
            <a:xfrm>
              <a:off x="2980109" y="1621830"/>
              <a:ext cx="1809385" cy="1809385"/>
              <a:chOff x="4303692" y="1550504"/>
              <a:chExt cx="3210339" cy="3210339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D39966FE-FBD3-4BA6-8701-5376EE4A359F}"/>
                  </a:ext>
                </a:extLst>
              </p:cNvPr>
              <p:cNvSpPr/>
              <p:nvPr/>
            </p:nvSpPr>
            <p:spPr>
              <a:xfrm>
                <a:off x="4303692" y="1550504"/>
                <a:ext cx="3210339" cy="3210339"/>
              </a:xfrm>
              <a:prstGeom prst="roundRect">
                <a:avLst/>
              </a:prstGeom>
              <a:solidFill>
                <a:srgbClr val="98DB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C4C198FC-8DA0-47D8-90DC-F81566C49A7B}"/>
                  </a:ext>
                </a:extLst>
              </p:cNvPr>
              <p:cNvSpPr/>
              <p:nvPr/>
            </p:nvSpPr>
            <p:spPr>
              <a:xfrm>
                <a:off x="4303692" y="1550505"/>
                <a:ext cx="3052148" cy="3210338"/>
              </a:xfrm>
              <a:prstGeom prst="roundRect">
                <a:avLst/>
              </a:prstGeom>
              <a:solidFill>
                <a:srgbClr val="BAF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452F4A4-E1D6-46F8-8B2B-A614B6FB7094}"/>
                  </a:ext>
                </a:extLst>
              </p:cNvPr>
              <p:cNvSpPr/>
              <p:nvPr/>
            </p:nvSpPr>
            <p:spPr>
              <a:xfrm>
                <a:off x="4704080" y="1971040"/>
                <a:ext cx="2407920" cy="240792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달 28">
                <a:extLst>
                  <a:ext uri="{FF2B5EF4-FFF2-40B4-BE49-F238E27FC236}">
                    <a16:creationId xmlns:a16="http://schemas.microsoft.com/office/drawing/2014/main" id="{F019DE56-C92A-45E9-B275-1B49364491E3}"/>
                  </a:ext>
                </a:extLst>
              </p:cNvPr>
              <p:cNvSpPr/>
              <p:nvPr/>
            </p:nvSpPr>
            <p:spPr>
              <a:xfrm flipH="1">
                <a:off x="5943600" y="1960881"/>
                <a:ext cx="1188720" cy="2418079"/>
              </a:xfrm>
              <a:prstGeom prst="moon">
                <a:avLst>
                  <a:gd name="adj" fmla="val 1394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0219A96-1FB0-42B2-8FDC-01C47C4BE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549" y="2224362"/>
                <a:ext cx="1862622" cy="1862622"/>
              </a:xfrm>
              <a:prstGeom prst="rect">
                <a:avLst/>
              </a:prstGeom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BB2D61A-BD58-4245-AA6B-4442518C258C}"/>
                </a:ext>
              </a:extLst>
            </p:cNvPr>
            <p:cNvSpPr/>
            <p:nvPr/>
          </p:nvSpPr>
          <p:spPr>
            <a:xfrm>
              <a:off x="5015157" y="1603528"/>
              <a:ext cx="4272901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500" dirty="0" err="1">
                  <a:solidFill>
                    <a:schemeClr val="bg1"/>
                  </a:solidFill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CAMo</a:t>
              </a:r>
              <a:endParaRPr lang="en-US" altLang="ko-KR" sz="115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0E5BD-AFE8-4318-A58B-AB3EE7092181}"/>
              </a:ext>
            </a:extLst>
          </p:cNvPr>
          <p:cNvSpPr/>
          <p:nvPr/>
        </p:nvSpPr>
        <p:spPr>
          <a:xfrm>
            <a:off x="2942025" y="4048793"/>
            <a:ext cx="630794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Camouflage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감추다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위장하다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Camera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카메라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AFD581-4139-419B-8D79-9F6DDC964F04}"/>
              </a:ext>
            </a:extLst>
          </p:cNvPr>
          <p:cNvSpPr txBox="1"/>
          <p:nvPr/>
        </p:nvSpPr>
        <p:spPr>
          <a:xfrm>
            <a:off x="1686673" y="5117556"/>
            <a:ext cx="887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8" panose="02020600000000000000" pitchFamily="18" charset="-127"/>
                <a:ea typeface="a고딕18" panose="02020600000000000000" pitchFamily="18" charset="-127"/>
              </a:rPr>
              <a:t>“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비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非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방송 출연자들을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8" panose="02020600000000000000" pitchFamily="18" charset="-127"/>
                <a:ea typeface="a고딕18" panose="02020600000000000000" pitchFamily="18" charset="-127"/>
              </a:rPr>
              <a:t>비식별화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8" panose="02020600000000000000" pitchFamily="18" charset="-127"/>
                <a:ea typeface="a고딕18" panose="02020600000000000000" pitchFamily="18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8" panose="02020600000000000000" pitchFamily="18" charset="-127"/>
                <a:ea typeface="a고딕18" panose="02020600000000000000" pitchFamily="18" charset="-127"/>
              </a:rPr>
              <a:t>숨김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8" panose="02020600000000000000" pitchFamily="18" charset="-127"/>
                <a:ea typeface="a고딕18" panose="02020600000000000000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8" panose="02020600000000000000" pitchFamily="18" charset="-127"/>
                <a:ea typeface="a고딕18" panose="02020600000000000000" pitchFamily="18" charset="-127"/>
              </a:rPr>
              <a:t>위장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8" panose="02020600000000000000" pitchFamily="18" charset="-127"/>
                <a:ea typeface="a고딕18" panose="02020600000000000000" pitchFamily="18" charset="-127"/>
              </a:rPr>
              <a:t>)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하는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8" panose="02020600000000000000" pitchFamily="18" charset="-127"/>
                <a:ea typeface="a고딕18" panose="02020600000000000000" pitchFamily="18" charset="-127"/>
              </a:rPr>
              <a:t>카메라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8" panose="02020600000000000000" pitchFamily="18" charset="-127"/>
                <a:ea typeface="a고딕18" panose="02020600000000000000" pitchFamily="18" charset="-127"/>
              </a:rPr>
              <a:t>”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0000"/>
              </a:highlight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5" name="모서리가 둥근 직사각형 4">
            <a:extLst>
              <a:ext uri="{FF2B5EF4-FFF2-40B4-BE49-F238E27FC236}">
                <a16:creationId xmlns:a16="http://schemas.microsoft.com/office/drawing/2014/main" id="{ED1DDA97-97C8-4AF8-A1F5-680D12C128B6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98928B-BD81-4D45-95EF-90DC155A9D25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BC2EE74-2D2D-4DE7-A05A-BE6B73B90E79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026081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4E540A-69C3-4332-B8CD-21541AE8FD14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26D5625F-7F4A-4834-974D-F44067FE51F2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9">
              <a:extLst>
                <a:ext uri="{FF2B5EF4-FFF2-40B4-BE49-F238E27FC236}">
                  <a16:creationId xmlns:a16="http://schemas.microsoft.com/office/drawing/2014/main" id="{7428FA7B-AAA5-4936-9D50-6208FFB0A69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10">
              <a:extLst>
                <a:ext uri="{FF2B5EF4-FFF2-40B4-BE49-F238E27FC236}">
                  <a16:creationId xmlns:a16="http://schemas.microsoft.com/office/drawing/2014/main" id="{B0955869-7902-4B2B-8233-B66A96D26291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모서리가 둥근 직사각형 11">
              <a:extLst>
                <a:ext uri="{FF2B5EF4-FFF2-40B4-BE49-F238E27FC236}">
                  <a16:creationId xmlns:a16="http://schemas.microsoft.com/office/drawing/2014/main" id="{2807B975-F35A-4DBA-A8BD-A2966A6917E1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428955-65CA-4A1D-9525-E441C7F5467E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A69F06-8996-4A66-B917-76C36D07BC15}"/>
              </a:ext>
            </a:extLst>
          </p:cNvPr>
          <p:cNvSpPr txBox="1"/>
          <p:nvPr/>
        </p:nvSpPr>
        <p:spPr>
          <a:xfrm>
            <a:off x="1152525" y="72952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제안배경</a:t>
            </a: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en-US" altLang="ko-KR" sz="1500" kern="0" dirty="0" err="1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CAMo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소개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944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">
            <a:extLst>
              <a:ext uri="{FF2B5EF4-FFF2-40B4-BE49-F238E27FC236}">
                <a16:creationId xmlns:a16="http://schemas.microsoft.com/office/drawing/2014/main" id="{61243A65-6E0B-4456-B7E6-159A4D9DCAFB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42180D-F1FF-412F-A44F-D0532FC4DB2D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6341E07-D8D1-45E3-AA68-349036458BC6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5F9242C5-7487-4A43-A691-0C3C05F897D1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9">
              <a:extLst>
                <a:ext uri="{FF2B5EF4-FFF2-40B4-BE49-F238E27FC236}">
                  <a16:creationId xmlns:a16="http://schemas.microsoft.com/office/drawing/2014/main" id="{DF2AD8ED-D574-4AD9-A00D-C9747DF8AE8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0">
              <a:extLst>
                <a:ext uri="{FF2B5EF4-FFF2-40B4-BE49-F238E27FC236}">
                  <a16:creationId xmlns:a16="http://schemas.microsoft.com/office/drawing/2014/main" id="{8AF6D763-294A-4989-A36A-C1C21C2B8853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모서리가 둥근 직사각형 11">
              <a:extLst>
                <a:ext uri="{FF2B5EF4-FFF2-40B4-BE49-F238E27FC236}">
                  <a16:creationId xmlns:a16="http://schemas.microsoft.com/office/drawing/2014/main" id="{EDA90F28-12FE-4F72-BE4F-0C0253447D3F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613C499-C52A-40C3-B567-6F58AB84B0DE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4969DA-0677-4F7F-A165-6855CB2B45F8}"/>
              </a:ext>
            </a:extLst>
          </p:cNvPr>
          <p:cNvSpPr txBox="1"/>
          <p:nvPr/>
        </p:nvSpPr>
        <p:spPr>
          <a:xfrm>
            <a:off x="1152525" y="72952"/>
            <a:ext cx="2375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 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향후 개발 사항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2F0A2A4-85BE-4BB1-A5C8-04A13E6E4475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56052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0A3A95-3B2C-4E8F-8322-A89163E452C3}"/>
              </a:ext>
            </a:extLst>
          </p:cNvPr>
          <p:cNvSpPr/>
          <p:nvPr/>
        </p:nvSpPr>
        <p:spPr>
          <a:xfrm>
            <a:off x="389713" y="1380744"/>
            <a:ext cx="3508244" cy="481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E64B5D-FADF-4352-B2A8-88D54DD6D3D6}"/>
              </a:ext>
            </a:extLst>
          </p:cNvPr>
          <p:cNvSpPr/>
          <p:nvPr/>
        </p:nvSpPr>
        <p:spPr>
          <a:xfrm>
            <a:off x="8221756" y="1380744"/>
            <a:ext cx="3508244" cy="481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09886F-48F7-4A64-BD40-AABC1BF15266}"/>
              </a:ext>
            </a:extLst>
          </p:cNvPr>
          <p:cNvSpPr/>
          <p:nvPr/>
        </p:nvSpPr>
        <p:spPr>
          <a:xfrm>
            <a:off x="4305734" y="1380744"/>
            <a:ext cx="3508244" cy="481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D840DB-6610-4A28-B744-2660F5FEABBF}"/>
              </a:ext>
            </a:extLst>
          </p:cNvPr>
          <p:cNvSpPr/>
          <p:nvPr/>
        </p:nvSpPr>
        <p:spPr>
          <a:xfrm>
            <a:off x="399924" y="4570691"/>
            <a:ext cx="35082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USER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F2AF33-7C12-4CBD-8117-969F4AE5B1A1}"/>
              </a:ext>
            </a:extLst>
          </p:cNvPr>
          <p:cNvSpPr/>
          <p:nvPr/>
        </p:nvSpPr>
        <p:spPr>
          <a:xfrm>
            <a:off x="4305735" y="4570691"/>
            <a:ext cx="35082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VIEWER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DC617C-7B8A-4D6A-92F2-1DB264508962}"/>
              </a:ext>
            </a:extLst>
          </p:cNvPr>
          <p:cNvSpPr/>
          <p:nvPr/>
        </p:nvSpPr>
        <p:spPr>
          <a:xfrm>
            <a:off x="8221756" y="4570691"/>
            <a:ext cx="35082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DATA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5B2EEF8-345D-48FC-B683-7A978925B697}"/>
              </a:ext>
            </a:extLst>
          </p:cNvPr>
          <p:cNvSpPr/>
          <p:nvPr/>
        </p:nvSpPr>
        <p:spPr>
          <a:xfrm>
            <a:off x="1102664" y="5462088"/>
            <a:ext cx="2102764" cy="40862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직접 수동 </a:t>
            </a:r>
            <a:r>
              <a:rPr lang="ko-KR" altLang="en-US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블러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처리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3DE4B79-2BAA-450B-9617-28C972FBDE69}"/>
              </a:ext>
            </a:extLst>
          </p:cNvPr>
          <p:cNvSpPr/>
          <p:nvPr/>
        </p:nvSpPr>
        <p:spPr>
          <a:xfrm>
            <a:off x="4778650" y="5462088"/>
            <a:ext cx="2562418" cy="40862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비식별화</a:t>
            </a:r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– 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이모티콘 추가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E130F60-1BA8-44EB-A73B-B358C49A3A46}"/>
              </a:ext>
            </a:extLst>
          </p:cNvPr>
          <p:cNvSpPr/>
          <p:nvPr/>
        </p:nvSpPr>
        <p:spPr>
          <a:xfrm>
            <a:off x="8751671" y="5462088"/>
            <a:ext cx="2448411" cy="40862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CAMo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자체 학습형 모델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3DD8504-CB0C-4AE3-8A6F-0692B1BE6249}"/>
              </a:ext>
            </a:extLst>
          </p:cNvPr>
          <p:cNvGrpSpPr/>
          <p:nvPr/>
        </p:nvGrpSpPr>
        <p:grpSpPr>
          <a:xfrm>
            <a:off x="578506" y="2057540"/>
            <a:ext cx="3082768" cy="1988807"/>
            <a:chOff x="605937" y="2096737"/>
            <a:chExt cx="5066705" cy="326871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458F128-2AB8-44B5-AEFF-8E3A47B75662}"/>
                </a:ext>
              </a:extLst>
            </p:cNvPr>
            <p:cNvSpPr/>
            <p:nvPr/>
          </p:nvSpPr>
          <p:spPr>
            <a:xfrm>
              <a:off x="605937" y="2096737"/>
              <a:ext cx="5066705" cy="3268717"/>
            </a:xfrm>
            <a:prstGeom prst="roundRect">
              <a:avLst>
                <a:gd name="adj" fmla="val 1554"/>
              </a:avLst>
            </a:prstGeom>
            <a:solidFill>
              <a:srgbClr val="BAF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D68F1D5-AE19-409B-9179-F921D874351E}"/>
                </a:ext>
              </a:extLst>
            </p:cNvPr>
            <p:cNvSpPr/>
            <p:nvPr/>
          </p:nvSpPr>
          <p:spPr>
            <a:xfrm>
              <a:off x="1673005" y="2267384"/>
              <a:ext cx="3847069" cy="2704352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ㅍ</a:t>
              </a:r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D7D560-E247-472F-ADE3-14554BFB30B9}"/>
                </a:ext>
              </a:extLst>
            </p:cNvPr>
            <p:cNvSpPr/>
            <p:nvPr/>
          </p:nvSpPr>
          <p:spPr>
            <a:xfrm>
              <a:off x="2996860" y="5054675"/>
              <a:ext cx="269405" cy="26940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AA9EAA5-CD69-454B-B035-2A7B28EE5D3B}"/>
                </a:ext>
              </a:extLst>
            </p:cNvPr>
            <p:cNvGrpSpPr/>
            <p:nvPr/>
          </p:nvGrpSpPr>
          <p:grpSpPr>
            <a:xfrm>
              <a:off x="1659565" y="2739218"/>
              <a:ext cx="3847068" cy="2295081"/>
              <a:chOff x="727233" y="2401979"/>
              <a:chExt cx="4808660" cy="2690824"/>
            </a:xfrm>
          </p:grpSpPr>
          <p:pic>
            <p:nvPicPr>
              <p:cNvPr id="43" name="그림 4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F15487CA-63A6-4A12-B7DA-EA901C7B1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320" b="21308"/>
              <a:stretch/>
            </p:blipFill>
            <p:spPr>
              <a:xfrm>
                <a:off x="727233" y="2401979"/>
                <a:ext cx="4808660" cy="2690824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FFE68193-5166-495C-BF4A-3B8CBA228D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589"/>
              <a:stretch/>
            </p:blipFill>
            <p:spPr>
              <a:xfrm>
                <a:off x="2067653" y="3136109"/>
                <a:ext cx="2143267" cy="1894886"/>
              </a:xfrm>
              <a:prstGeom prst="rect">
                <a:avLst/>
              </a:prstGeom>
            </p:spPr>
          </p:pic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F7F7E27-C84B-4AA2-9E8C-65E59F5B043E}"/>
                  </a:ext>
                </a:extLst>
              </p:cNvPr>
              <p:cNvSpPr/>
              <p:nvPr/>
            </p:nvSpPr>
            <p:spPr>
              <a:xfrm>
                <a:off x="2640357" y="3239947"/>
                <a:ext cx="1011436" cy="1126313"/>
              </a:xfrm>
              <a:prstGeom prst="ellipse">
                <a:avLst/>
              </a:prstGeom>
              <a:solidFill>
                <a:srgbClr val="FF0000">
                  <a:alpha val="14902"/>
                </a:srgb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C983A087-B531-48CF-B848-A1FC6F214CB1}"/>
                  </a:ext>
                </a:extLst>
              </p:cNvPr>
              <p:cNvSpPr/>
              <p:nvPr/>
            </p:nvSpPr>
            <p:spPr>
              <a:xfrm>
                <a:off x="2080681" y="3574406"/>
                <a:ext cx="740632" cy="890132"/>
              </a:xfrm>
              <a:prstGeom prst="ellipse">
                <a:avLst/>
              </a:prstGeom>
              <a:solidFill>
                <a:srgbClr val="FF0000">
                  <a:alpha val="14902"/>
                </a:srgb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27B122C-7F6E-44DD-B36B-75A8BBDA0A29}"/>
                </a:ext>
              </a:extLst>
            </p:cNvPr>
            <p:cNvSpPr/>
            <p:nvPr/>
          </p:nvSpPr>
          <p:spPr>
            <a:xfrm>
              <a:off x="755306" y="2267384"/>
              <a:ext cx="976512" cy="2704352"/>
            </a:xfrm>
            <a:prstGeom prst="roundRect">
              <a:avLst>
                <a:gd name="adj" fmla="val 15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805B3B-EF9C-41F2-9FB4-DC7AD90F6076}"/>
                </a:ext>
              </a:extLst>
            </p:cNvPr>
            <p:cNvSpPr/>
            <p:nvPr/>
          </p:nvSpPr>
          <p:spPr>
            <a:xfrm>
              <a:off x="693805" y="2223268"/>
              <a:ext cx="1099513" cy="453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latinLnBrk="0">
                <a:lnSpc>
                  <a:spcPct val="150000"/>
                </a:lnSpc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출연동의</a:t>
              </a:r>
              <a:endParaRPr lang="en-US" altLang="ko-KR" sz="900" kern="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73044C4-944B-44B7-A13D-3D8787E5413B}"/>
                </a:ext>
              </a:extLst>
            </p:cNvPr>
            <p:cNvSpPr/>
            <p:nvPr/>
          </p:nvSpPr>
          <p:spPr>
            <a:xfrm>
              <a:off x="837204" y="2739196"/>
              <a:ext cx="360000" cy="360000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FFE6F33-0075-4379-9D78-6DF1683E7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3" t="15649" r="26933" b="44155"/>
            <a:stretch/>
          </p:blipFill>
          <p:spPr>
            <a:xfrm>
              <a:off x="859543" y="2759196"/>
              <a:ext cx="315322" cy="316710"/>
            </a:xfrm>
            <a:prstGeom prst="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B8CAA98-46E4-42E7-824A-DB6795A15BF3}"/>
                </a:ext>
              </a:extLst>
            </p:cNvPr>
            <p:cNvSpPr/>
            <p:nvPr/>
          </p:nvSpPr>
          <p:spPr>
            <a:xfrm>
              <a:off x="1293180" y="2739196"/>
              <a:ext cx="360000" cy="360000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36F2EC1-1187-46DF-B04A-5049833A5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14" t="17604" r="1241" b="38790"/>
            <a:stretch/>
          </p:blipFill>
          <p:spPr>
            <a:xfrm>
              <a:off x="1309612" y="2728758"/>
              <a:ext cx="210140" cy="337599"/>
            </a:xfrm>
            <a:prstGeom prst="rect">
              <a:avLst/>
            </a:prstGeom>
          </p:spPr>
        </p:pic>
        <p:sp>
          <p:nvSpPr>
            <p:cNvPr id="39" name="곱하기 기호 38">
              <a:extLst>
                <a:ext uri="{FF2B5EF4-FFF2-40B4-BE49-F238E27FC236}">
                  <a16:creationId xmlns:a16="http://schemas.microsoft.com/office/drawing/2014/main" id="{E35856F7-2E3B-432F-AFD2-A2A154D1A515}"/>
                </a:ext>
              </a:extLst>
            </p:cNvPr>
            <p:cNvSpPr/>
            <p:nvPr/>
          </p:nvSpPr>
          <p:spPr>
            <a:xfrm>
              <a:off x="1091842" y="2742271"/>
              <a:ext cx="102848" cy="102848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곱하기 기호 39">
              <a:extLst>
                <a:ext uri="{FF2B5EF4-FFF2-40B4-BE49-F238E27FC236}">
                  <a16:creationId xmlns:a16="http://schemas.microsoft.com/office/drawing/2014/main" id="{763386D2-C964-4350-81C3-EC1A8A13E17E}"/>
                </a:ext>
              </a:extLst>
            </p:cNvPr>
            <p:cNvSpPr/>
            <p:nvPr/>
          </p:nvSpPr>
          <p:spPr>
            <a:xfrm>
              <a:off x="1551587" y="2742271"/>
              <a:ext cx="102848" cy="102848"/>
            </a:xfrm>
            <a:prstGeom prst="mathMultiply">
              <a:avLst>
                <a:gd name="adj1" fmla="val 131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1A48C6F-67DB-435E-8862-B37C8E9F1ADE}"/>
                </a:ext>
              </a:extLst>
            </p:cNvPr>
            <p:cNvSpPr/>
            <p:nvPr/>
          </p:nvSpPr>
          <p:spPr>
            <a:xfrm>
              <a:off x="837204" y="3181483"/>
              <a:ext cx="360000" cy="360000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더하기 기호 41">
              <a:extLst>
                <a:ext uri="{FF2B5EF4-FFF2-40B4-BE49-F238E27FC236}">
                  <a16:creationId xmlns:a16="http://schemas.microsoft.com/office/drawing/2014/main" id="{249A83E7-990E-47E2-BF16-2DD5A9EFB7F0}"/>
                </a:ext>
              </a:extLst>
            </p:cNvPr>
            <p:cNvSpPr/>
            <p:nvPr/>
          </p:nvSpPr>
          <p:spPr>
            <a:xfrm>
              <a:off x="906987" y="3246950"/>
              <a:ext cx="217210" cy="217210"/>
            </a:xfrm>
            <a:prstGeom prst="mathPlus">
              <a:avLst>
                <a:gd name="adj1" fmla="val 8194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2" descr="Tap free icon">
            <a:extLst>
              <a:ext uri="{FF2B5EF4-FFF2-40B4-BE49-F238E27FC236}">
                <a16:creationId xmlns:a16="http://schemas.microsoft.com/office/drawing/2014/main" id="{C3B1BB43-0E8C-4D7A-BB25-1CCF7729A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55623">
            <a:off x="2639696" y="3425114"/>
            <a:ext cx="1096097" cy="10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58D44744-7526-4AA8-B610-174652EDE71F}"/>
              </a:ext>
            </a:extLst>
          </p:cNvPr>
          <p:cNvGrpSpPr/>
          <p:nvPr/>
        </p:nvGrpSpPr>
        <p:grpSpPr>
          <a:xfrm>
            <a:off x="4520379" y="2060467"/>
            <a:ext cx="3151242" cy="2025347"/>
            <a:chOff x="6559427" y="2640602"/>
            <a:chExt cx="5085805" cy="326871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34EF417-8E8C-4D65-993B-A35E58DD8C70}"/>
                </a:ext>
              </a:extLst>
            </p:cNvPr>
            <p:cNvSpPr/>
            <p:nvPr/>
          </p:nvSpPr>
          <p:spPr>
            <a:xfrm>
              <a:off x="6559428" y="2648906"/>
              <a:ext cx="5085804" cy="326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6F8F8C8-C55D-4AEA-AFED-09047A4DFD8A}"/>
                </a:ext>
              </a:extLst>
            </p:cNvPr>
            <p:cNvSpPr/>
            <p:nvPr/>
          </p:nvSpPr>
          <p:spPr>
            <a:xfrm>
              <a:off x="6559427" y="2640602"/>
              <a:ext cx="5085804" cy="2248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FD7F757-5A53-42CF-8141-B3E717BFA476}"/>
                </a:ext>
              </a:extLst>
            </p:cNvPr>
            <p:cNvSpPr/>
            <p:nvPr/>
          </p:nvSpPr>
          <p:spPr>
            <a:xfrm>
              <a:off x="6559427" y="2875335"/>
              <a:ext cx="5085804" cy="224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14691708-8D6F-4830-9F54-294A62162DA9}"/>
                </a:ext>
              </a:extLst>
            </p:cNvPr>
            <p:cNvSpPr/>
            <p:nvPr/>
          </p:nvSpPr>
          <p:spPr>
            <a:xfrm>
              <a:off x="6720060" y="2648906"/>
              <a:ext cx="536774" cy="26033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11D0C31-F4A9-46A7-BDA4-4FC64477E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04" r="10622" b="3694"/>
            <a:stretch/>
          </p:blipFill>
          <p:spPr>
            <a:xfrm>
              <a:off x="6565420" y="2862686"/>
              <a:ext cx="4438139" cy="267499"/>
            </a:xfrm>
            <a:prstGeom prst="rect">
              <a:avLst/>
            </a:prstGeom>
          </p:spPr>
        </p:pic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9DC5C443-4E2D-403E-8EEC-EDBFC9A2C90B}"/>
                </a:ext>
              </a:extLst>
            </p:cNvPr>
            <p:cNvSpPr/>
            <p:nvPr/>
          </p:nvSpPr>
          <p:spPr>
            <a:xfrm>
              <a:off x="7421243" y="3139055"/>
              <a:ext cx="3245113" cy="2586366"/>
            </a:xfrm>
            <a:prstGeom prst="roundRect">
              <a:avLst>
                <a:gd name="adj" fmla="val 155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ㅍ</a:t>
              </a:r>
              <a:endParaRPr lang="ko-KR" altLang="en-US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88A28330-729F-4470-9DF7-184BDD902C09}"/>
                </a:ext>
              </a:extLst>
            </p:cNvPr>
            <p:cNvGrpSpPr/>
            <p:nvPr/>
          </p:nvGrpSpPr>
          <p:grpSpPr>
            <a:xfrm>
              <a:off x="7169942" y="3278966"/>
              <a:ext cx="3864773" cy="2420096"/>
              <a:chOff x="727233" y="2423137"/>
              <a:chExt cx="5153265" cy="2669667"/>
            </a:xfrm>
          </p:grpSpPr>
          <p:pic>
            <p:nvPicPr>
              <p:cNvPr id="73" name="그림 7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3101247-AB80-4642-AC8E-0DB72A7D6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320" b="21308"/>
              <a:stretch/>
            </p:blipFill>
            <p:spPr>
              <a:xfrm>
                <a:off x="727233" y="2423137"/>
                <a:ext cx="5153265" cy="2669667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4B039FAC-FA6A-4153-8512-576ECE222A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589"/>
              <a:stretch/>
            </p:blipFill>
            <p:spPr>
              <a:xfrm>
                <a:off x="2067652" y="3136109"/>
                <a:ext cx="2441134" cy="1894886"/>
              </a:xfrm>
              <a:prstGeom prst="rect">
                <a:avLst/>
              </a:prstGeom>
            </p:spPr>
          </p:pic>
        </p:grp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B685EA7-96A3-4E3F-A4C7-80DCCDD7A9AA}"/>
                </a:ext>
              </a:extLst>
            </p:cNvPr>
            <p:cNvCxnSpPr>
              <a:cxnSpLocks/>
            </p:cNvCxnSpPr>
            <p:nvPr/>
          </p:nvCxnSpPr>
          <p:spPr>
            <a:xfrm>
              <a:off x="7617048" y="5394506"/>
              <a:ext cx="3174371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BA4B923-F778-4C82-8678-FDF9958C8244}"/>
                </a:ext>
              </a:extLst>
            </p:cNvPr>
            <p:cNvCxnSpPr>
              <a:cxnSpLocks/>
            </p:cNvCxnSpPr>
            <p:nvPr/>
          </p:nvCxnSpPr>
          <p:spPr>
            <a:xfrm>
              <a:off x="7483935" y="5394506"/>
              <a:ext cx="2490514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13A4995-B250-4DF7-8831-66E09A2FEFA0}"/>
                </a:ext>
              </a:extLst>
            </p:cNvPr>
            <p:cNvGrpSpPr/>
            <p:nvPr/>
          </p:nvGrpSpPr>
          <p:grpSpPr>
            <a:xfrm>
              <a:off x="7475310" y="5457124"/>
              <a:ext cx="322917" cy="154587"/>
              <a:chOff x="518685" y="5627247"/>
              <a:chExt cx="415910" cy="175612"/>
            </a:xfrm>
          </p:grpSpPr>
          <p:sp>
            <p:nvSpPr>
              <p:cNvPr id="69" name="이등변 삼각형 68">
                <a:extLst>
                  <a:ext uri="{FF2B5EF4-FFF2-40B4-BE49-F238E27FC236}">
                    <a16:creationId xmlns:a16="http://schemas.microsoft.com/office/drawing/2014/main" id="{35519A2A-3B23-4E17-9BA2-9F455416A4B8}"/>
                  </a:ext>
                </a:extLst>
              </p:cNvPr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모서리가 둥근 직사각형 16">
                <a:extLst>
                  <a:ext uri="{FF2B5EF4-FFF2-40B4-BE49-F238E27FC236}">
                    <a16:creationId xmlns:a16="http://schemas.microsoft.com/office/drawing/2014/main" id="{2EF21A52-53F8-483C-BD49-7E4C71D563F0}"/>
                  </a:ext>
                </a:extLst>
              </p:cNvPr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모서리가 둥근 직사각형 17">
                <a:extLst>
                  <a:ext uri="{FF2B5EF4-FFF2-40B4-BE49-F238E27FC236}">
                    <a16:creationId xmlns:a16="http://schemas.microsoft.com/office/drawing/2014/main" id="{472CE013-6C58-4FD0-923F-B1049B4AD436}"/>
                  </a:ext>
                </a:extLst>
              </p:cNvPr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모서리가 둥근 직사각형 18">
                <a:extLst>
                  <a:ext uri="{FF2B5EF4-FFF2-40B4-BE49-F238E27FC236}">
                    <a16:creationId xmlns:a16="http://schemas.microsoft.com/office/drawing/2014/main" id="{CFC4DA8C-059B-491A-8AB5-299FDBB4DD40}"/>
                  </a:ext>
                </a:extLst>
              </p:cNvPr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75" name="Picture 4" descr="Zany free icon">
            <a:extLst>
              <a:ext uri="{FF2B5EF4-FFF2-40B4-BE49-F238E27FC236}">
                <a16:creationId xmlns:a16="http://schemas.microsoft.com/office/drawing/2014/main" id="{90083210-8117-499F-A55D-8E212ACD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74" y="2916466"/>
            <a:ext cx="650127" cy="6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Devil premium icon">
            <a:extLst>
              <a:ext uri="{FF2B5EF4-FFF2-40B4-BE49-F238E27FC236}">
                <a16:creationId xmlns:a16="http://schemas.microsoft.com/office/drawing/2014/main" id="{AA313B95-FA6B-4661-9AE4-89DD2D6EF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61" y="3065892"/>
            <a:ext cx="546948" cy="5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9330A0E3-E04E-4D5B-AE0D-B5742295CDB8}"/>
              </a:ext>
            </a:extLst>
          </p:cNvPr>
          <p:cNvSpPr/>
          <p:nvPr/>
        </p:nvSpPr>
        <p:spPr>
          <a:xfrm>
            <a:off x="6056162" y="2315974"/>
            <a:ext cx="668984" cy="235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7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모드선택 </a:t>
            </a:r>
            <a:endParaRPr lang="en-US" altLang="ko-KR" sz="700" kern="0" dirty="0">
              <a:solidFill>
                <a:schemeClr val="tx1">
                  <a:lumMod val="95000"/>
                  <a:lumOff val="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603FDAD-5A3C-481A-90E2-9F526AFB810C}"/>
              </a:ext>
            </a:extLst>
          </p:cNvPr>
          <p:cNvSpPr/>
          <p:nvPr/>
        </p:nvSpPr>
        <p:spPr>
          <a:xfrm>
            <a:off x="6572822" y="2404426"/>
            <a:ext cx="339948" cy="990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700" kern="0" dirty="0" err="1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이모지</a:t>
            </a:r>
            <a:endParaRPr lang="ko-KR" altLang="en-US" sz="700" kern="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C6F27FD-86ED-440D-B16A-FACF2654EC79}"/>
              </a:ext>
            </a:extLst>
          </p:cNvPr>
          <p:cNvSpPr/>
          <p:nvPr/>
        </p:nvSpPr>
        <p:spPr>
          <a:xfrm>
            <a:off x="6929035" y="2404426"/>
            <a:ext cx="409978" cy="990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700" ker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모자이크</a:t>
            </a:r>
            <a:endParaRPr lang="ko-KR" altLang="en-US" sz="700" kern="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23A9ECE-3583-48D8-A50B-3F4505294977}"/>
              </a:ext>
            </a:extLst>
          </p:cNvPr>
          <p:cNvSpPr/>
          <p:nvPr/>
        </p:nvSpPr>
        <p:spPr>
          <a:xfrm>
            <a:off x="7354512" y="2404426"/>
            <a:ext cx="240863" cy="990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ko-KR" altLang="en-US" sz="700" ker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블러</a:t>
            </a:r>
            <a:endParaRPr lang="ko-KR" altLang="en-US" sz="700" kern="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81" name="Picture 8" descr="Neural free icon">
            <a:extLst>
              <a:ext uri="{FF2B5EF4-FFF2-40B4-BE49-F238E27FC236}">
                <a16:creationId xmlns:a16="http://schemas.microsoft.com/office/drawing/2014/main" id="{A19777E0-B972-4DA3-B463-6FD26EF1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671" y="1743593"/>
            <a:ext cx="2644598" cy="26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909DB30-4A7A-4A42-B40B-C0A29B256E78}"/>
              </a:ext>
            </a:extLst>
          </p:cNvPr>
          <p:cNvSpPr txBox="1"/>
          <p:nvPr/>
        </p:nvSpPr>
        <p:spPr>
          <a:xfrm>
            <a:off x="9794085" y="1945924"/>
            <a:ext cx="559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CAMo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V2.0</a:t>
            </a:r>
          </a:p>
        </p:txBody>
      </p:sp>
      <p:pic>
        <p:nvPicPr>
          <p:cNvPr id="84" name="그림 83" descr="그리기이(가) 표시된 사진&#10;&#10;자동 생성된 설명">
            <a:extLst>
              <a:ext uri="{FF2B5EF4-FFF2-40B4-BE49-F238E27FC236}">
                <a16:creationId xmlns:a16="http://schemas.microsoft.com/office/drawing/2014/main" id="{14604FD0-82D4-4523-9256-87A88B64332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93" y="3051943"/>
            <a:ext cx="509103" cy="509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906E3-3844-4DA4-9587-8B985486627D}"/>
              </a:ext>
            </a:extLst>
          </p:cNvPr>
          <p:cNvSpPr txBox="1"/>
          <p:nvPr/>
        </p:nvSpPr>
        <p:spPr>
          <a:xfrm rot="20207399">
            <a:off x="4366718" y="3913620"/>
            <a:ext cx="3395896" cy="861774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SUCCESS</a:t>
            </a:r>
            <a:endParaRPr lang="ko-KR" altLang="en-US" sz="5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AF0E63-5541-41D2-BD20-11414F33AA48}"/>
              </a:ext>
            </a:extLst>
          </p:cNvPr>
          <p:cNvSpPr txBox="1"/>
          <p:nvPr/>
        </p:nvSpPr>
        <p:spPr>
          <a:xfrm rot="20207399">
            <a:off x="539750" y="4101047"/>
            <a:ext cx="3395896" cy="861774"/>
          </a:xfrm>
          <a:prstGeom prst="rect">
            <a:avLst/>
          </a:prstGeom>
          <a:solidFill>
            <a:schemeClr val="tx1">
              <a:lumMod val="75000"/>
              <a:lumOff val="2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TRYING</a:t>
            </a:r>
            <a:endParaRPr lang="ko-KR" altLang="en-US" sz="5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5EB507-2510-463A-A8DD-1BAC516A3182}"/>
              </a:ext>
            </a:extLst>
          </p:cNvPr>
          <p:cNvSpPr txBox="1"/>
          <p:nvPr/>
        </p:nvSpPr>
        <p:spPr>
          <a:xfrm rot="20207399">
            <a:off x="8294773" y="3924542"/>
            <a:ext cx="3395896" cy="861774"/>
          </a:xfrm>
          <a:prstGeom prst="rect">
            <a:avLst/>
          </a:prstGeom>
          <a:solidFill>
            <a:schemeClr val="tx1">
              <a:lumMod val="75000"/>
              <a:lumOff val="2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TRYING</a:t>
            </a:r>
            <a:endParaRPr lang="ko-KR" altLang="en-US" sz="5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680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">
            <a:extLst>
              <a:ext uri="{FF2B5EF4-FFF2-40B4-BE49-F238E27FC236}">
                <a16:creationId xmlns:a16="http://schemas.microsoft.com/office/drawing/2014/main" id="{61243A65-6E0B-4456-B7E6-159A4D9DCAFB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42180D-F1FF-412F-A44F-D0532FC4DB2D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6341E07-D8D1-45E3-AA68-349036458BC6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5F9242C5-7487-4A43-A691-0C3C05F897D1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9">
              <a:extLst>
                <a:ext uri="{FF2B5EF4-FFF2-40B4-BE49-F238E27FC236}">
                  <a16:creationId xmlns:a16="http://schemas.microsoft.com/office/drawing/2014/main" id="{DF2AD8ED-D574-4AD9-A00D-C9747DF8AE8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0">
              <a:extLst>
                <a:ext uri="{FF2B5EF4-FFF2-40B4-BE49-F238E27FC236}">
                  <a16:creationId xmlns:a16="http://schemas.microsoft.com/office/drawing/2014/main" id="{8AF6D763-294A-4989-A36A-C1C21C2B8853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모서리가 둥근 직사각형 11">
              <a:extLst>
                <a:ext uri="{FF2B5EF4-FFF2-40B4-BE49-F238E27FC236}">
                  <a16:creationId xmlns:a16="http://schemas.microsoft.com/office/drawing/2014/main" id="{EDA90F28-12FE-4F72-BE4F-0C0253447D3F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613C499-C52A-40C3-B567-6F58AB84B0DE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2F0A2A4-85BE-4BB1-A5C8-04A13E6E4475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56052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CBA9F19-81BA-48F8-A311-D2A2FBF3F3E9}"/>
              </a:ext>
            </a:extLst>
          </p:cNvPr>
          <p:cNvSpPr/>
          <p:nvPr/>
        </p:nvSpPr>
        <p:spPr>
          <a:xfrm>
            <a:off x="490746" y="1371967"/>
            <a:ext cx="5605253" cy="481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700E95-50F6-4026-9B9D-72C4756E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3" y="1689320"/>
            <a:ext cx="5144218" cy="2372056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1A884AB6-9407-4E8D-BEDA-9651D9908B4B}"/>
              </a:ext>
            </a:extLst>
          </p:cNvPr>
          <p:cNvSpPr/>
          <p:nvPr/>
        </p:nvSpPr>
        <p:spPr>
          <a:xfrm>
            <a:off x="1539250" y="4378729"/>
            <a:ext cx="35082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8" panose="02020600000000000000" pitchFamily="18" charset="-127"/>
                <a:ea typeface="a고딕18" panose="02020600000000000000" pitchFamily="18" charset="-127"/>
              </a:rPr>
              <a:t>FASTER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A867571-AF4E-4827-8F3F-40B0E3DFA758}"/>
              </a:ext>
            </a:extLst>
          </p:cNvPr>
          <p:cNvSpPr/>
          <p:nvPr/>
        </p:nvSpPr>
        <p:spPr>
          <a:xfrm>
            <a:off x="897912" y="5384860"/>
            <a:ext cx="4831564" cy="71508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인 방송의 경우 직접 사진 업로드</a:t>
            </a:r>
            <a:endParaRPr lang="en-US" altLang="ko-KR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* </a:t>
            </a:r>
            <a:r>
              <a:rPr lang="ko-KR" altLang="en-US" i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방송에 나오는 사람이 촬영자 본인 혼자일 경우</a:t>
            </a:r>
            <a:endParaRPr lang="en-US" altLang="ko-KR" i="1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BABEF0-FD8A-465A-9E02-603ACD1ACBF0}"/>
              </a:ext>
            </a:extLst>
          </p:cNvPr>
          <p:cNvSpPr/>
          <p:nvPr/>
        </p:nvSpPr>
        <p:spPr>
          <a:xfrm>
            <a:off x="7069758" y="2218058"/>
            <a:ext cx="50643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별도의 사진 촬영을 하지 않고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촬영자가 가지고 있는 본인 사진 사용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D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정확도 증가</a:t>
            </a:r>
            <a:r>
              <a:rPr lang="en-US" altLang="ko-KR" sz="2400" dirty="0">
                <a:solidFill>
                  <a:srgbClr val="FFD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&amp; </a:t>
            </a:r>
            <a:r>
              <a:rPr lang="ko-KR" altLang="en-US" sz="2400" dirty="0">
                <a:solidFill>
                  <a:srgbClr val="FFD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진행 시간 감소</a:t>
            </a:r>
            <a:endParaRPr lang="en-US" altLang="ko-KR" sz="2400" dirty="0">
              <a:solidFill>
                <a:srgbClr val="FFD966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A195F-2294-4FC7-AE14-9FAF0FAB9B9B}"/>
              </a:ext>
            </a:extLst>
          </p:cNvPr>
          <p:cNvSpPr txBox="1"/>
          <p:nvPr/>
        </p:nvSpPr>
        <p:spPr>
          <a:xfrm rot="20207399">
            <a:off x="548479" y="3159227"/>
            <a:ext cx="5530430" cy="861774"/>
          </a:xfrm>
          <a:prstGeom prst="rect">
            <a:avLst/>
          </a:prstGeom>
          <a:solidFill>
            <a:schemeClr val="tx1">
              <a:lumMod val="75000"/>
              <a:lumOff val="2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TRYING</a:t>
            </a:r>
            <a:endParaRPr lang="ko-KR" altLang="en-US" sz="5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B7C3E-9554-4AC7-9135-ED8261AEAAFE}"/>
              </a:ext>
            </a:extLst>
          </p:cNvPr>
          <p:cNvSpPr txBox="1"/>
          <p:nvPr/>
        </p:nvSpPr>
        <p:spPr>
          <a:xfrm>
            <a:off x="6326516" y="2094948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D96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8800" dirty="0">
              <a:solidFill>
                <a:srgbClr val="FFD96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E66CC4-377E-458A-9264-BB981623D7B7}"/>
              </a:ext>
            </a:extLst>
          </p:cNvPr>
          <p:cNvSpPr/>
          <p:nvPr/>
        </p:nvSpPr>
        <p:spPr>
          <a:xfrm>
            <a:off x="7116726" y="4006513"/>
            <a:ext cx="4970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사진을 촬영하지 않으면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D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촬영자 외 모두 </a:t>
            </a:r>
            <a:r>
              <a:rPr lang="ko-KR" altLang="en-US" sz="2400" dirty="0" err="1">
                <a:solidFill>
                  <a:srgbClr val="FFD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비식별화</a:t>
            </a:r>
            <a:r>
              <a:rPr lang="ko-KR" altLang="en-US" sz="2400" dirty="0" err="1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하는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D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예외 처리 기능</a:t>
            </a:r>
            <a:r>
              <a:rPr lang="ko-KR" altLang="en-US" sz="24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도 가능 </a:t>
            </a:r>
            <a:endParaRPr lang="en-US" altLang="ko-KR" sz="24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E7FEC-F32D-488A-9B5C-23C198CE1198}"/>
              </a:ext>
            </a:extLst>
          </p:cNvPr>
          <p:cNvSpPr txBox="1"/>
          <p:nvPr/>
        </p:nvSpPr>
        <p:spPr>
          <a:xfrm>
            <a:off x="6364523" y="3938310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FD96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</a:t>
            </a:r>
            <a:endParaRPr lang="ko-KR" altLang="en-US" sz="8800" dirty="0">
              <a:solidFill>
                <a:srgbClr val="FFD96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4D8B-1B2A-495F-B280-B32DC02C6ECC}"/>
              </a:ext>
            </a:extLst>
          </p:cNvPr>
          <p:cNvSpPr txBox="1"/>
          <p:nvPr/>
        </p:nvSpPr>
        <p:spPr>
          <a:xfrm>
            <a:off x="1152525" y="72952"/>
            <a:ext cx="2375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 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향후 개발 사항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72E87AE5-1A61-4728-8D11-2CB19585D139}"/>
              </a:ext>
            </a:extLst>
          </p:cNvPr>
          <p:cNvSpPr/>
          <p:nvPr/>
        </p:nvSpPr>
        <p:spPr>
          <a:xfrm>
            <a:off x="490747" y="18562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453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CB26A78-67C9-4682-9EE6-1E91843866DF}"/>
              </a:ext>
            </a:extLst>
          </p:cNvPr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11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2F53C5-D30A-40DB-981A-1252B5511BF3}"/>
              </a:ext>
            </a:extLst>
          </p:cNvPr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28D3B-F8FA-4AA5-A1DA-5BA80B960062}"/>
              </a:ext>
            </a:extLst>
          </p:cNvPr>
          <p:cNvCxnSpPr>
            <a:cxnSpLocks/>
          </p:cNvCxnSpPr>
          <p:nvPr/>
        </p:nvCxnSpPr>
        <p:spPr>
          <a:xfrm>
            <a:off x="490746" y="900761"/>
            <a:ext cx="10080000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815A74-C3E2-438F-BD96-794B5BFEDF9E}"/>
              </a:ext>
            </a:extLst>
          </p:cNvPr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421F677-42AE-41CB-8FBA-91E54B6732D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66C8EF3A-5DFE-467A-9A31-92FDE7A69E63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580B1417-DE3F-47BD-B315-A024E797EA2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AB60051D-4D88-4EBC-B3C5-AEC6B1C6D9A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47CCE8-7AFC-47EE-9CFD-94973C8803C5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A5474-7EE0-45A0-A32B-741A7DC7C96E}"/>
              </a:ext>
            </a:extLst>
          </p:cNvPr>
          <p:cNvSpPr txBox="1"/>
          <p:nvPr/>
        </p:nvSpPr>
        <p:spPr>
          <a:xfrm>
            <a:off x="1152525" y="72952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참고</a:t>
            </a:r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 </a:t>
            </a:r>
            <a:endParaRPr lang="en-US" altLang="ko-KR" sz="1500" kern="0" dirty="0">
              <a:solidFill>
                <a:srgbClr val="FFFFFF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추가 자료 </a:t>
            </a:r>
            <a:r>
              <a:rPr lang="en-US" altLang="ko-KR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GANTT CHART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6FD74540-6A26-4A92-A5FF-59BC91E71BE1}"/>
              </a:ext>
            </a:extLst>
          </p:cNvPr>
          <p:cNvGraphicFramePr>
            <a:graphicFrameLocks noGrp="1"/>
          </p:cNvGraphicFramePr>
          <p:nvPr/>
        </p:nvGraphicFramePr>
        <p:xfrm>
          <a:off x="3150814" y="1210708"/>
          <a:ext cx="8279447" cy="547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677">
                  <a:extLst>
                    <a:ext uri="{9D8B030D-6E8A-4147-A177-3AD203B41FA5}">
                      <a16:colId xmlns:a16="http://schemas.microsoft.com/office/drawing/2014/main" val="3756262214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1900331398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4230684518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2072791724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3502754561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3362978718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1240950071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3139014748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3896689753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1529577462"/>
                    </a:ext>
                  </a:extLst>
                </a:gridCol>
                <a:gridCol w="752677">
                  <a:extLst>
                    <a:ext uri="{9D8B030D-6E8A-4147-A177-3AD203B41FA5}">
                      <a16:colId xmlns:a16="http://schemas.microsoft.com/office/drawing/2014/main" val="1963172887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20833"/>
                  </a:ext>
                </a:extLst>
              </a:tr>
              <a:tr h="524949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636622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DC56A56-A115-44E8-A7D1-13F85B0DD7E4}"/>
              </a:ext>
            </a:extLst>
          </p:cNvPr>
          <p:cNvSpPr txBox="1"/>
          <p:nvPr/>
        </p:nvSpPr>
        <p:spPr>
          <a:xfrm>
            <a:off x="3991402" y="961795"/>
            <a:ext cx="129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OCTOBER</a:t>
            </a:r>
            <a:endParaRPr lang="ko-KR" altLang="en-US" sz="14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3EA14E-7BA2-49E1-8977-258F6F5BB941}"/>
              </a:ext>
            </a:extLst>
          </p:cNvPr>
          <p:cNvSpPr txBox="1"/>
          <p:nvPr/>
        </p:nvSpPr>
        <p:spPr>
          <a:xfrm>
            <a:off x="6837488" y="961795"/>
            <a:ext cx="161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NOVEMBER</a:t>
            </a:r>
            <a:endParaRPr lang="ko-KR" altLang="en-US" sz="14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CF096D-DB72-47F0-ACC1-8F2E2E9C80F7}"/>
              </a:ext>
            </a:extLst>
          </p:cNvPr>
          <p:cNvSpPr txBox="1"/>
          <p:nvPr/>
        </p:nvSpPr>
        <p:spPr>
          <a:xfrm>
            <a:off x="9570726" y="961795"/>
            <a:ext cx="1405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DECEMBER</a:t>
            </a:r>
            <a:endParaRPr lang="ko-KR" altLang="en-US" sz="14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3C447727-AE9E-4A74-B6B5-23A3F78E1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105119"/>
              </p:ext>
            </p:extLst>
          </p:nvPr>
        </p:nvGraphicFramePr>
        <p:xfrm>
          <a:off x="19005" y="1453327"/>
          <a:ext cx="302029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296">
                  <a:extLst>
                    <a:ext uri="{9D8B030D-6E8A-4147-A177-3AD203B41FA5}">
                      <a16:colId xmlns:a16="http://schemas.microsoft.com/office/drawing/2014/main" val="5987414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아이디어 도출 및 구체화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78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사용 라이브러리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알고리즘 목록 작성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97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개발 범위 및 개발 환경 설정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23154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서비스 흐름도 및 화면 구성 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18257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185228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8D02661-BADB-47A1-AD68-577F26CB091D}"/>
              </a:ext>
            </a:extLst>
          </p:cNvPr>
          <p:cNvGraphicFramePr>
            <a:graphicFrameLocks noGrp="1"/>
          </p:cNvGraphicFramePr>
          <p:nvPr/>
        </p:nvGraphicFramePr>
        <p:xfrm>
          <a:off x="42114" y="2845946"/>
          <a:ext cx="302029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296">
                  <a:extLst>
                    <a:ext uri="{9D8B030D-6E8A-4147-A177-3AD203B41FA5}">
                      <a16:colId xmlns:a16="http://schemas.microsoft.com/office/drawing/2014/main" val="1540572226"/>
                    </a:ext>
                  </a:extLst>
                </a:gridCol>
              </a:tblGrid>
              <a:tr h="23940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개발 환경 설정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136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r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시청자 웹 </a:t>
                      </a:r>
                      <a:r>
                        <a:rPr lang="en-US" altLang="ko-KR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UI </a:t>
                      </a: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설계</a:t>
                      </a:r>
                      <a:endParaRPr lang="en-US" altLang="ko-KR" sz="1000" kern="1200" dirty="0"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930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r"/>
                      <a:r>
                        <a:rPr lang="ko-KR" altLang="en-US" sz="1000" kern="1200" dirty="0" err="1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라즈비안</a:t>
                      </a: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 설치</a:t>
                      </a:r>
                      <a:endParaRPr lang="en-US" altLang="ko-KR" sz="1000" kern="1200" dirty="0"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09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r"/>
                      <a:r>
                        <a:rPr lang="en-US" altLang="ko-KR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OpenCV </a:t>
                      </a: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및 </a:t>
                      </a:r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Dlib</a:t>
                      </a:r>
                      <a:r>
                        <a:rPr lang="en-US" altLang="ko-KR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설치</a:t>
                      </a:r>
                      <a:endParaRPr lang="en-US" altLang="ko-KR" sz="1000" kern="1200" dirty="0"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09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r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촬영자 및 시청자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GUI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구현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331814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28E98020-8BB1-496A-9B2F-BE691FE09F66}"/>
              </a:ext>
            </a:extLst>
          </p:cNvPr>
          <p:cNvGraphicFramePr>
            <a:graphicFrameLocks noGrp="1"/>
          </p:cNvGraphicFramePr>
          <p:nvPr/>
        </p:nvGraphicFramePr>
        <p:xfrm>
          <a:off x="42114" y="4165415"/>
          <a:ext cx="3020296" cy="1426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296">
                  <a:extLst>
                    <a:ext uri="{9D8B030D-6E8A-4147-A177-3AD203B41FA5}">
                      <a16:colId xmlns:a16="http://schemas.microsoft.com/office/drawing/2014/main" val="363874922"/>
                    </a:ext>
                  </a:extLst>
                </a:gridCol>
              </a:tblGrid>
              <a:tr h="33967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1400" b="0" kern="1200" dirty="0">
                          <a:solidFill>
                            <a:schemeClr val="bg1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  <a:cs typeface="+mn-cs"/>
                        </a:rPr>
                        <a:t>프로그램 개발</a:t>
                      </a:r>
                      <a:endParaRPr lang="en-US" altLang="ko-KR" sz="1400" b="0" kern="1200" dirty="0">
                        <a:solidFill>
                          <a:schemeClr val="bg1"/>
                        </a:solidFill>
                        <a:latin typeface="a고딕16" panose="02020600000000000000" pitchFamily="18" charset="-127"/>
                        <a:ea typeface="a고딕16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888622"/>
                  </a:ext>
                </a:extLst>
              </a:tr>
              <a:tr h="271743">
                <a:tc>
                  <a:txBody>
                    <a:bodyPr/>
                    <a:lstStyle/>
                    <a:p>
                      <a:pPr lvl="0" algn="r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얼굴인식 프로그램 구현</a:t>
                      </a:r>
                      <a:endParaRPr lang="en-US" altLang="ko-KR" sz="1000" kern="1200" dirty="0"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655835"/>
                  </a:ext>
                </a:extLst>
              </a:tr>
              <a:tr h="271743">
                <a:tc>
                  <a:txBody>
                    <a:bodyPr/>
                    <a:lstStyle/>
                    <a:p>
                      <a:pPr lvl="0" algn="r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알고리즘 속도 성능 향상</a:t>
                      </a:r>
                      <a:endParaRPr lang="en-US" altLang="ko-KR" sz="1000" kern="1200" dirty="0"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33962"/>
                  </a:ext>
                </a:extLst>
              </a:tr>
              <a:tr h="271743">
                <a:tc>
                  <a:txBody>
                    <a:bodyPr/>
                    <a:lstStyle/>
                    <a:p>
                      <a:pPr lvl="0" algn="r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스트리밍 서버 구축</a:t>
                      </a:r>
                      <a:endParaRPr lang="en-US" altLang="ko-KR" sz="1000" kern="1200" dirty="0"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571527"/>
                  </a:ext>
                </a:extLst>
              </a:tr>
              <a:tr h="271743">
                <a:tc>
                  <a:txBody>
                    <a:bodyPr/>
                    <a:lstStyle/>
                    <a:p>
                      <a:pPr lvl="0" algn="r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  <a:cs typeface="+mn-cs"/>
                        </a:rPr>
                        <a:t>구현 프로그램과 카메라 연동</a:t>
                      </a:r>
                      <a:endParaRPr lang="en-US" altLang="ko-KR" sz="1000" kern="1200" dirty="0">
                        <a:solidFill>
                          <a:schemeClr val="bg1"/>
                        </a:solidFill>
                        <a:latin typeface="a고딕12" panose="02020600000000000000" pitchFamily="18" charset="-127"/>
                        <a:ea typeface="a고딕12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475728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A03D2C23-50DD-4F41-B75E-D76728BEF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328298"/>
              </p:ext>
            </p:extLst>
          </p:nvPr>
        </p:nvGraphicFramePr>
        <p:xfrm>
          <a:off x="42114" y="5629772"/>
          <a:ext cx="302029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296">
                  <a:extLst>
                    <a:ext uri="{9D8B030D-6E8A-4147-A177-3AD203B41FA5}">
                      <a16:colId xmlns:a16="http://schemas.microsoft.com/office/drawing/2014/main" val="21380773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a고딕16" panose="02020600000000000000" pitchFamily="18" charset="-127"/>
                          <a:ea typeface="a고딕16" panose="02020600000000000000" pitchFamily="18" charset="-127"/>
                        </a:rPr>
                        <a:t>최종 평가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25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시뮬레이션 테스트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46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결과 보고서 작성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913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a고딕12" panose="02020600000000000000" pitchFamily="18" charset="-127"/>
                          <a:ea typeface="a고딕12" panose="02020600000000000000" pitchFamily="18" charset="-127"/>
                        </a:rPr>
                        <a:t>오류 확인 및 보완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356061"/>
                  </a:ext>
                </a:extLst>
              </a:tr>
            </a:tbl>
          </a:graphicData>
        </a:graphic>
      </p:graphicFrame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38A93DC-FE1A-4928-A6EB-B0317F471925}"/>
              </a:ext>
            </a:extLst>
          </p:cNvPr>
          <p:cNvCxnSpPr>
            <a:cxnSpLocks/>
          </p:cNvCxnSpPr>
          <p:nvPr/>
        </p:nvCxnSpPr>
        <p:spPr>
          <a:xfrm>
            <a:off x="914387" y="2783800"/>
            <a:ext cx="10515874" cy="0"/>
          </a:xfrm>
          <a:prstGeom prst="line">
            <a:avLst/>
          </a:prstGeom>
          <a:ln>
            <a:solidFill>
              <a:srgbClr val="A6A6A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E81CDD0-FE1D-47CA-9D5A-32AA0441A8D8}"/>
              </a:ext>
            </a:extLst>
          </p:cNvPr>
          <p:cNvCxnSpPr>
            <a:cxnSpLocks/>
          </p:cNvCxnSpPr>
          <p:nvPr/>
        </p:nvCxnSpPr>
        <p:spPr>
          <a:xfrm>
            <a:off x="914387" y="4151502"/>
            <a:ext cx="10515874" cy="0"/>
          </a:xfrm>
          <a:prstGeom prst="line">
            <a:avLst/>
          </a:prstGeom>
          <a:ln>
            <a:solidFill>
              <a:srgbClr val="A6A6A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D9E36FC-6E23-4EE9-9E83-1FFF7C538429}"/>
              </a:ext>
            </a:extLst>
          </p:cNvPr>
          <p:cNvCxnSpPr>
            <a:cxnSpLocks/>
          </p:cNvCxnSpPr>
          <p:nvPr/>
        </p:nvCxnSpPr>
        <p:spPr>
          <a:xfrm>
            <a:off x="914387" y="5629772"/>
            <a:ext cx="10515874" cy="0"/>
          </a:xfrm>
          <a:prstGeom prst="line">
            <a:avLst/>
          </a:prstGeom>
          <a:ln>
            <a:solidFill>
              <a:srgbClr val="A6A6A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9D8D55D-75A6-4301-9089-119216B46F82}"/>
              </a:ext>
            </a:extLst>
          </p:cNvPr>
          <p:cNvSpPr/>
          <p:nvPr/>
        </p:nvSpPr>
        <p:spPr>
          <a:xfrm>
            <a:off x="4663160" y="1792207"/>
            <a:ext cx="72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6D8BEB-B657-47C0-A633-C03670DFC526}"/>
              </a:ext>
            </a:extLst>
          </p:cNvPr>
          <p:cNvSpPr/>
          <p:nvPr/>
        </p:nvSpPr>
        <p:spPr>
          <a:xfrm>
            <a:off x="3150814" y="1603272"/>
            <a:ext cx="147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227A70-331D-43CB-A02D-399C846C2033}"/>
              </a:ext>
            </a:extLst>
          </p:cNvPr>
          <p:cNvSpPr/>
          <p:nvPr/>
        </p:nvSpPr>
        <p:spPr>
          <a:xfrm>
            <a:off x="4663160" y="2029040"/>
            <a:ext cx="72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317BE1-F860-4023-8D1B-382C041AEA90}"/>
              </a:ext>
            </a:extLst>
          </p:cNvPr>
          <p:cNvSpPr/>
          <p:nvPr/>
        </p:nvSpPr>
        <p:spPr>
          <a:xfrm>
            <a:off x="4663160" y="2258504"/>
            <a:ext cx="72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E7349B-2083-4689-B052-8B99D861F60B}"/>
              </a:ext>
            </a:extLst>
          </p:cNvPr>
          <p:cNvSpPr/>
          <p:nvPr/>
        </p:nvSpPr>
        <p:spPr>
          <a:xfrm>
            <a:off x="5415124" y="2517277"/>
            <a:ext cx="72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036178F-D8F9-466D-BC9D-EF7392205A03}"/>
              </a:ext>
            </a:extLst>
          </p:cNvPr>
          <p:cNvSpPr/>
          <p:nvPr/>
        </p:nvSpPr>
        <p:spPr>
          <a:xfrm>
            <a:off x="6172324" y="3177686"/>
            <a:ext cx="72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8FF752C-6AA7-4E14-9CCB-4E9964470CEA}"/>
              </a:ext>
            </a:extLst>
          </p:cNvPr>
          <p:cNvSpPr/>
          <p:nvPr/>
        </p:nvSpPr>
        <p:spPr>
          <a:xfrm>
            <a:off x="6172324" y="3414519"/>
            <a:ext cx="72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56AF7F2-954D-4E6B-9542-909210632304}"/>
              </a:ext>
            </a:extLst>
          </p:cNvPr>
          <p:cNvSpPr/>
          <p:nvPr/>
        </p:nvSpPr>
        <p:spPr>
          <a:xfrm>
            <a:off x="6774180" y="3643983"/>
            <a:ext cx="864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5A1B9B6-BAEA-41ED-91DC-959797D13D37}"/>
              </a:ext>
            </a:extLst>
          </p:cNvPr>
          <p:cNvSpPr/>
          <p:nvPr/>
        </p:nvSpPr>
        <p:spPr>
          <a:xfrm>
            <a:off x="6913055" y="3939469"/>
            <a:ext cx="3744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F7C085-A83E-401E-A1B0-9DF389AF1639}"/>
              </a:ext>
            </a:extLst>
          </p:cNvPr>
          <p:cNvSpPr/>
          <p:nvPr/>
        </p:nvSpPr>
        <p:spPr>
          <a:xfrm>
            <a:off x="6170307" y="4555947"/>
            <a:ext cx="147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7303574-E365-48D0-A9D9-C0577C900729}"/>
              </a:ext>
            </a:extLst>
          </p:cNvPr>
          <p:cNvSpPr/>
          <p:nvPr/>
        </p:nvSpPr>
        <p:spPr>
          <a:xfrm>
            <a:off x="7644513" y="4862082"/>
            <a:ext cx="2268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5DB853-6D25-4BC0-BF01-579A64CAF8D4}"/>
              </a:ext>
            </a:extLst>
          </p:cNvPr>
          <p:cNvSpPr/>
          <p:nvPr/>
        </p:nvSpPr>
        <p:spPr>
          <a:xfrm>
            <a:off x="6913055" y="5122252"/>
            <a:ext cx="147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8CB98BD-FB84-43CC-9FBD-BFCC2E439E82}"/>
              </a:ext>
            </a:extLst>
          </p:cNvPr>
          <p:cNvSpPr/>
          <p:nvPr/>
        </p:nvSpPr>
        <p:spPr>
          <a:xfrm>
            <a:off x="8443118" y="5394919"/>
            <a:ext cx="147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073EAB9-ABCE-4A5C-B275-E49226AFF3DC}"/>
              </a:ext>
            </a:extLst>
          </p:cNvPr>
          <p:cNvSpPr/>
          <p:nvPr/>
        </p:nvSpPr>
        <p:spPr>
          <a:xfrm>
            <a:off x="9912398" y="6411672"/>
            <a:ext cx="1764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775472C-F522-45F2-B72B-DED0DA8662B6}"/>
              </a:ext>
            </a:extLst>
          </p:cNvPr>
          <p:cNvSpPr/>
          <p:nvPr/>
        </p:nvSpPr>
        <p:spPr>
          <a:xfrm>
            <a:off x="9192513" y="5954043"/>
            <a:ext cx="2232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6C1618C-A63D-4C4A-882C-D96006EF0386}"/>
              </a:ext>
            </a:extLst>
          </p:cNvPr>
          <p:cNvSpPr/>
          <p:nvPr/>
        </p:nvSpPr>
        <p:spPr>
          <a:xfrm>
            <a:off x="9938555" y="6212230"/>
            <a:ext cx="72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2C1C13-A789-41B9-AED2-38B2BB18AE9E}"/>
              </a:ext>
            </a:extLst>
          </p:cNvPr>
          <p:cNvSpPr/>
          <p:nvPr/>
        </p:nvSpPr>
        <p:spPr>
          <a:xfrm>
            <a:off x="9181381" y="3177686"/>
            <a:ext cx="147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D65B83AD-4CF1-4CC0-A604-3EAF25F82059}"/>
              </a:ext>
            </a:extLst>
          </p:cNvPr>
          <p:cNvSpPr/>
          <p:nvPr/>
        </p:nvSpPr>
        <p:spPr>
          <a:xfrm>
            <a:off x="9912398" y="4793290"/>
            <a:ext cx="1764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D690A700-54CB-4554-A58B-5D645561B8E4}"/>
              </a:ext>
            </a:extLst>
          </p:cNvPr>
          <p:cNvSpPr/>
          <p:nvPr/>
        </p:nvSpPr>
        <p:spPr>
          <a:xfrm>
            <a:off x="11196937" y="809265"/>
            <a:ext cx="454248" cy="953907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현위치</a:t>
            </a:r>
            <a:endParaRPr lang="ko-KR" altLang="en-US" sz="1200" dirty="0">
              <a:solidFill>
                <a:schemeClr val="tx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73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03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767B3-71D1-41AE-BB81-596ADCA9EB30}"/>
              </a:ext>
            </a:extLst>
          </p:cNvPr>
          <p:cNvSpPr txBox="1"/>
          <p:nvPr/>
        </p:nvSpPr>
        <p:spPr>
          <a:xfrm>
            <a:off x="1152525" y="72952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현황분석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YOUTUBE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내 인물 </a:t>
            </a:r>
            <a:r>
              <a:rPr lang="ko-KR" altLang="en-US" sz="1500" kern="0" dirty="0" err="1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블러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처리 기술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0EFD0F-FD88-4378-908F-A22AD72B4213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8968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F1C7530-86D3-454E-9204-516526842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1"/>
          <a:stretch/>
        </p:blipFill>
        <p:spPr>
          <a:xfrm>
            <a:off x="2070117" y="1473545"/>
            <a:ext cx="8051766" cy="3754440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25400" dist="25400" dir="2700000" sx="101000" sy="101000" algn="tl" rotWithShape="0">
              <a:prstClr val="black">
                <a:alpha val="35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0FFD27-6DDA-4467-8164-D0158CA7F8B7}"/>
              </a:ext>
            </a:extLst>
          </p:cNvPr>
          <p:cNvSpPr txBox="1"/>
          <p:nvPr/>
        </p:nvSpPr>
        <p:spPr>
          <a:xfrm>
            <a:off x="1075590" y="5291070"/>
            <a:ext cx="10040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2012</a:t>
            </a:r>
            <a:r>
              <a:rPr lang="ko-KR" altLang="en-US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년</a:t>
            </a:r>
            <a:r>
              <a:rPr lang="en-US" altLang="ko-KR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영상의 시각적 익명성 보장을 위해 </a:t>
            </a:r>
            <a:r>
              <a:rPr lang="en-US" altLang="ko-KR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‘</a:t>
            </a:r>
            <a:r>
              <a:rPr lang="ko-KR" altLang="en-US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얼굴 흐리게 처리</a:t>
            </a:r>
            <a:r>
              <a:rPr lang="en-US" altLang="ko-KR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’</a:t>
            </a:r>
            <a:r>
              <a:rPr lang="ko-KR" altLang="en-US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기능을 도입</a:t>
            </a:r>
            <a:r>
              <a:rPr lang="ko-KR" altLang="en-US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했으나</a:t>
            </a:r>
            <a:endParaRPr lang="en-US" altLang="ko-KR" sz="20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수동적인 처리방식의 한계로 실질적인 사용률이 낮았고</a:t>
            </a:r>
            <a:r>
              <a:rPr lang="ko-KR" altLang="en-US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이를 보완하기 위해 계속해서 기술 개발</a:t>
            </a:r>
            <a:endParaRPr lang="en-US" altLang="ko-KR" sz="20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6AD896-F920-4790-BB5C-9101FD35AA67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2016</a:t>
            </a:r>
            <a:r>
              <a:rPr lang="ko-KR" altLang="en-US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년부터</a:t>
            </a:r>
            <a:r>
              <a:rPr lang="en-US" altLang="ko-KR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자동으로 영상을 분석해 </a:t>
            </a:r>
            <a:r>
              <a:rPr lang="ko-KR" altLang="en-US" sz="2400" dirty="0" err="1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블러처리를</a:t>
            </a:r>
            <a:r>
              <a:rPr lang="ko-KR" altLang="en-US" sz="24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하는 기능</a:t>
            </a:r>
            <a:r>
              <a:rPr lang="ko-KR" altLang="en-US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을 제공하기 </a:t>
            </a:r>
            <a:r>
              <a:rPr lang="ko-KR" altLang="en-US" sz="2400" dirty="0" err="1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시작</a:t>
            </a:r>
            <a:r>
              <a:rPr lang="ko-KR" altLang="en-US" sz="2400" dirty="0" err="1">
                <a:solidFill>
                  <a:srgbClr val="FFD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ㅇ</a:t>
            </a:r>
            <a:endParaRPr lang="ko-KR" altLang="en-US" sz="2400" dirty="0">
              <a:solidFill>
                <a:srgbClr val="FFD966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565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03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767B3-71D1-41AE-BB81-596ADCA9EB30}"/>
              </a:ext>
            </a:extLst>
          </p:cNvPr>
          <p:cNvSpPr txBox="1"/>
          <p:nvPr/>
        </p:nvSpPr>
        <p:spPr>
          <a:xfrm>
            <a:off x="1152525" y="72952"/>
            <a:ext cx="2935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현황분석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en-US" altLang="ko-KR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YOUTUBE 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내 인물 </a:t>
            </a:r>
            <a:r>
              <a:rPr lang="ko-KR" altLang="en-US" sz="1500" kern="0" dirty="0" err="1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블러</a:t>
            </a:r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처리 기술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42434A-779F-4B75-B0EB-1F1161262806}"/>
              </a:ext>
            </a:extLst>
          </p:cNvPr>
          <p:cNvGrpSpPr/>
          <p:nvPr/>
        </p:nvGrpSpPr>
        <p:grpSpPr>
          <a:xfrm>
            <a:off x="1448374" y="1826527"/>
            <a:ext cx="3798872" cy="3624826"/>
            <a:chOff x="1152525" y="1733968"/>
            <a:chExt cx="3263432" cy="311391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BCC5F84-0C67-468E-911C-7EF4455F0913}"/>
                </a:ext>
              </a:extLst>
            </p:cNvPr>
            <p:cNvGrpSpPr/>
            <p:nvPr/>
          </p:nvGrpSpPr>
          <p:grpSpPr>
            <a:xfrm>
              <a:off x="1152526" y="1733968"/>
              <a:ext cx="3263430" cy="1554552"/>
              <a:chOff x="2191004" y="1827945"/>
              <a:chExt cx="7628893" cy="3634063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95874CF-5AC5-47D6-9659-52551BBC9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972" t="8711" r="19456" b="21866"/>
              <a:stretch/>
            </p:blipFill>
            <p:spPr>
              <a:xfrm>
                <a:off x="2191004" y="1827945"/>
                <a:ext cx="7628893" cy="3634063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871521D-BE63-400E-978A-FB233296FF3A}"/>
                  </a:ext>
                </a:extLst>
              </p:cNvPr>
              <p:cNvSpPr/>
              <p:nvPr/>
            </p:nvSpPr>
            <p:spPr>
              <a:xfrm>
                <a:off x="2273300" y="2755900"/>
                <a:ext cx="482600" cy="495300"/>
              </a:xfrm>
              <a:prstGeom prst="rect">
                <a:avLst/>
              </a:prstGeom>
              <a:blipFill dpi="0" rotWithShape="1">
                <a:blip r:embed="rId4">
                  <a:alphaModFix amt="55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DB415AA-A8DE-466D-B4F8-E87A3602FBC2}"/>
                </a:ext>
              </a:extLst>
            </p:cNvPr>
            <p:cNvGrpSpPr/>
            <p:nvPr/>
          </p:nvGrpSpPr>
          <p:grpSpPr>
            <a:xfrm>
              <a:off x="1152525" y="3288520"/>
              <a:ext cx="3263432" cy="1559365"/>
              <a:chOff x="6381568" y="1994633"/>
              <a:chExt cx="5042359" cy="2386012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3422F39-44FB-487B-905E-9D275E5113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592" t="8705" r="6065" b="21915"/>
              <a:stretch/>
            </p:blipFill>
            <p:spPr>
              <a:xfrm>
                <a:off x="6381568" y="1994633"/>
                <a:ext cx="5042359" cy="2386012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204359D-351E-480C-A757-A164CEEFD323}"/>
                  </a:ext>
                </a:extLst>
              </p:cNvPr>
              <p:cNvSpPr/>
              <p:nvPr/>
            </p:nvSpPr>
            <p:spPr>
              <a:xfrm>
                <a:off x="6433351" y="2596700"/>
                <a:ext cx="327545" cy="325356"/>
              </a:xfrm>
              <a:prstGeom prst="rect">
                <a:avLst/>
              </a:prstGeom>
              <a:blipFill dpi="0" rotWithShape="1">
                <a:blip r:embed="rId4">
                  <a:alphaModFix amt="80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B49FF3C-533A-4936-ACBB-0ED6FCF64CA5}"/>
                  </a:ext>
                </a:extLst>
              </p:cNvPr>
              <p:cNvSpPr/>
              <p:nvPr/>
            </p:nvSpPr>
            <p:spPr>
              <a:xfrm>
                <a:off x="6849690" y="2596694"/>
                <a:ext cx="327545" cy="325356"/>
              </a:xfrm>
              <a:prstGeom prst="rect">
                <a:avLst/>
              </a:prstGeom>
              <a:blipFill dpi="0" rotWithShape="1">
                <a:blip r:embed="rId4">
                  <a:alphaModFix amt="80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CB94DE0-0149-4C9C-B392-A1FE3E4F15CE}"/>
                  </a:ext>
                </a:extLst>
              </p:cNvPr>
              <p:cNvSpPr/>
              <p:nvPr/>
            </p:nvSpPr>
            <p:spPr>
              <a:xfrm>
                <a:off x="7272225" y="2596694"/>
                <a:ext cx="327545" cy="325356"/>
              </a:xfrm>
              <a:prstGeom prst="rect">
                <a:avLst/>
              </a:prstGeom>
              <a:blipFill dpi="0" rotWithShape="1">
                <a:blip r:embed="rId4">
                  <a:alphaModFix amt="80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91BE38C-04D5-495C-B4D7-8C137A7EFF00}"/>
              </a:ext>
            </a:extLst>
          </p:cNvPr>
          <p:cNvGrpSpPr/>
          <p:nvPr/>
        </p:nvGrpSpPr>
        <p:grpSpPr>
          <a:xfrm>
            <a:off x="6939766" y="1826527"/>
            <a:ext cx="3798870" cy="3619212"/>
            <a:chOff x="7002037" y="1872041"/>
            <a:chExt cx="3263431" cy="310909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BF7D43F-0CC3-499E-97CB-87FED2561726}"/>
                </a:ext>
              </a:extLst>
            </p:cNvPr>
            <p:cNvGrpSpPr/>
            <p:nvPr/>
          </p:nvGrpSpPr>
          <p:grpSpPr>
            <a:xfrm>
              <a:off x="7002037" y="1872041"/>
              <a:ext cx="3263431" cy="3109095"/>
              <a:chOff x="7002037" y="1872041"/>
              <a:chExt cx="3263431" cy="3109095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327B0EF-8105-4074-80F0-4FF01D5829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9219" t="8876" r="4790" b="21866"/>
              <a:stretch/>
            </p:blipFill>
            <p:spPr>
              <a:xfrm>
                <a:off x="7002037" y="1872041"/>
                <a:ext cx="3263431" cy="1554548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C16A378-BFA8-42B5-8C35-A09B39D49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749" r="5652" b="16131"/>
              <a:stretch/>
            </p:blipFill>
            <p:spPr>
              <a:xfrm>
                <a:off x="7002037" y="3426589"/>
                <a:ext cx="3263431" cy="1554547"/>
              </a:xfrm>
              <a:prstGeom prst="rect">
                <a:avLst/>
              </a:prstGeom>
            </p:spPr>
          </p:pic>
        </p:grp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AD6387-C07B-4FF6-BA69-6C00DDFF9C62}"/>
                </a:ext>
              </a:extLst>
            </p:cNvPr>
            <p:cNvSpPr/>
            <p:nvPr/>
          </p:nvSpPr>
          <p:spPr>
            <a:xfrm>
              <a:off x="8576831" y="2347363"/>
              <a:ext cx="354482" cy="354482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custGeom>
                      <a:avLst/>
                      <a:gdLst>
                        <a:gd name="connsiteX0" fmla="*/ 0 w 354482"/>
                        <a:gd name="connsiteY0" fmla="*/ 177241 h 354482"/>
                        <a:gd name="connsiteX1" fmla="*/ 177241 w 354482"/>
                        <a:gd name="connsiteY1" fmla="*/ 0 h 354482"/>
                        <a:gd name="connsiteX2" fmla="*/ 354482 w 354482"/>
                        <a:gd name="connsiteY2" fmla="*/ 177241 h 354482"/>
                        <a:gd name="connsiteX3" fmla="*/ 177241 w 354482"/>
                        <a:gd name="connsiteY3" fmla="*/ 354482 h 354482"/>
                        <a:gd name="connsiteX4" fmla="*/ 0 w 354482"/>
                        <a:gd name="connsiteY4" fmla="*/ 177241 h 354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4482" h="354482" extrusionOk="0">
                          <a:moveTo>
                            <a:pt x="0" y="177241"/>
                          </a:moveTo>
                          <a:cubicBezTo>
                            <a:pt x="-6899" y="71240"/>
                            <a:pt x="84737" y="-1955"/>
                            <a:pt x="177241" y="0"/>
                          </a:cubicBezTo>
                          <a:cubicBezTo>
                            <a:pt x="271769" y="1888"/>
                            <a:pt x="365358" y="76108"/>
                            <a:pt x="354482" y="177241"/>
                          </a:cubicBezTo>
                          <a:cubicBezTo>
                            <a:pt x="346051" y="258320"/>
                            <a:pt x="274342" y="356930"/>
                            <a:pt x="177241" y="354482"/>
                          </a:cubicBezTo>
                          <a:cubicBezTo>
                            <a:pt x="82673" y="349902"/>
                            <a:pt x="7389" y="274521"/>
                            <a:pt x="0" y="17724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8021AEC-C945-4007-BCFD-64A0755ED999}"/>
                </a:ext>
              </a:extLst>
            </p:cNvPr>
            <p:cNvSpPr/>
            <p:nvPr/>
          </p:nvSpPr>
          <p:spPr>
            <a:xfrm>
              <a:off x="8707272" y="4361585"/>
              <a:ext cx="321854" cy="321854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custGeom>
                      <a:avLst/>
                      <a:gdLst>
                        <a:gd name="connsiteX0" fmla="*/ 0 w 321854"/>
                        <a:gd name="connsiteY0" fmla="*/ 160927 h 321854"/>
                        <a:gd name="connsiteX1" fmla="*/ 160927 w 321854"/>
                        <a:gd name="connsiteY1" fmla="*/ 0 h 321854"/>
                        <a:gd name="connsiteX2" fmla="*/ 321854 w 321854"/>
                        <a:gd name="connsiteY2" fmla="*/ 160927 h 321854"/>
                        <a:gd name="connsiteX3" fmla="*/ 160927 w 321854"/>
                        <a:gd name="connsiteY3" fmla="*/ 321854 h 321854"/>
                        <a:gd name="connsiteX4" fmla="*/ 0 w 321854"/>
                        <a:gd name="connsiteY4" fmla="*/ 160927 h 321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1854" h="321854" extrusionOk="0">
                          <a:moveTo>
                            <a:pt x="0" y="160927"/>
                          </a:moveTo>
                          <a:cubicBezTo>
                            <a:pt x="-11438" y="58599"/>
                            <a:pt x="80870" y="-3203"/>
                            <a:pt x="160927" y="0"/>
                          </a:cubicBezTo>
                          <a:cubicBezTo>
                            <a:pt x="240320" y="5329"/>
                            <a:pt x="334292" y="68338"/>
                            <a:pt x="321854" y="160927"/>
                          </a:cubicBezTo>
                          <a:cubicBezTo>
                            <a:pt x="316256" y="238644"/>
                            <a:pt x="244557" y="338185"/>
                            <a:pt x="160927" y="321854"/>
                          </a:cubicBezTo>
                          <a:cubicBezTo>
                            <a:pt x="80637" y="310007"/>
                            <a:pt x="16572" y="248441"/>
                            <a:pt x="0" y="16092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80FD22D-2BF3-41C3-80B4-228B2E0D2665}"/>
                </a:ext>
              </a:extLst>
            </p:cNvPr>
            <p:cNvSpPr/>
            <p:nvPr/>
          </p:nvSpPr>
          <p:spPr>
            <a:xfrm>
              <a:off x="7334240" y="2490178"/>
              <a:ext cx="299894" cy="299894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custGeom>
                      <a:avLst/>
                      <a:gdLst>
                        <a:gd name="connsiteX0" fmla="*/ 0 w 354482"/>
                        <a:gd name="connsiteY0" fmla="*/ 177241 h 354482"/>
                        <a:gd name="connsiteX1" fmla="*/ 177241 w 354482"/>
                        <a:gd name="connsiteY1" fmla="*/ 0 h 354482"/>
                        <a:gd name="connsiteX2" fmla="*/ 354482 w 354482"/>
                        <a:gd name="connsiteY2" fmla="*/ 177241 h 354482"/>
                        <a:gd name="connsiteX3" fmla="*/ 177241 w 354482"/>
                        <a:gd name="connsiteY3" fmla="*/ 354482 h 354482"/>
                        <a:gd name="connsiteX4" fmla="*/ 0 w 354482"/>
                        <a:gd name="connsiteY4" fmla="*/ 177241 h 354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4482" h="354482" extrusionOk="0">
                          <a:moveTo>
                            <a:pt x="0" y="177241"/>
                          </a:moveTo>
                          <a:cubicBezTo>
                            <a:pt x="-6899" y="71240"/>
                            <a:pt x="84737" y="-1955"/>
                            <a:pt x="177241" y="0"/>
                          </a:cubicBezTo>
                          <a:cubicBezTo>
                            <a:pt x="271769" y="1888"/>
                            <a:pt x="365358" y="76108"/>
                            <a:pt x="354482" y="177241"/>
                          </a:cubicBezTo>
                          <a:cubicBezTo>
                            <a:pt x="346051" y="258320"/>
                            <a:pt x="274342" y="356930"/>
                            <a:pt x="177241" y="354482"/>
                          </a:cubicBezTo>
                          <a:cubicBezTo>
                            <a:pt x="82673" y="349902"/>
                            <a:pt x="7389" y="274521"/>
                            <a:pt x="0" y="17724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AC9347F-87AE-4539-B256-EBCF80AD965E}"/>
                </a:ext>
              </a:extLst>
            </p:cNvPr>
            <p:cNvSpPr/>
            <p:nvPr/>
          </p:nvSpPr>
          <p:spPr>
            <a:xfrm>
              <a:off x="7562571" y="3705685"/>
              <a:ext cx="321854" cy="321854"/>
            </a:xfrm>
            <a:prstGeom prst="ellipse">
              <a:avLst/>
            </a:prstGeom>
            <a:solidFill>
              <a:srgbClr val="FF0000">
                <a:alpha val="30196"/>
              </a:srgbClr>
            </a:solidFill>
            <a:ln w="381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custGeom>
                      <a:avLst/>
                      <a:gdLst>
                        <a:gd name="connsiteX0" fmla="*/ 0 w 321854"/>
                        <a:gd name="connsiteY0" fmla="*/ 160927 h 321854"/>
                        <a:gd name="connsiteX1" fmla="*/ 160927 w 321854"/>
                        <a:gd name="connsiteY1" fmla="*/ 0 h 321854"/>
                        <a:gd name="connsiteX2" fmla="*/ 321854 w 321854"/>
                        <a:gd name="connsiteY2" fmla="*/ 160927 h 321854"/>
                        <a:gd name="connsiteX3" fmla="*/ 160927 w 321854"/>
                        <a:gd name="connsiteY3" fmla="*/ 321854 h 321854"/>
                        <a:gd name="connsiteX4" fmla="*/ 0 w 321854"/>
                        <a:gd name="connsiteY4" fmla="*/ 160927 h 321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1854" h="321854" extrusionOk="0">
                          <a:moveTo>
                            <a:pt x="0" y="160927"/>
                          </a:moveTo>
                          <a:cubicBezTo>
                            <a:pt x="-11438" y="58599"/>
                            <a:pt x="80870" y="-3203"/>
                            <a:pt x="160927" y="0"/>
                          </a:cubicBezTo>
                          <a:cubicBezTo>
                            <a:pt x="240320" y="5329"/>
                            <a:pt x="334292" y="68338"/>
                            <a:pt x="321854" y="160927"/>
                          </a:cubicBezTo>
                          <a:cubicBezTo>
                            <a:pt x="316256" y="238644"/>
                            <a:pt x="244557" y="338185"/>
                            <a:pt x="160927" y="321854"/>
                          </a:cubicBezTo>
                          <a:cubicBezTo>
                            <a:pt x="80637" y="310007"/>
                            <a:pt x="16572" y="248441"/>
                            <a:pt x="0" y="16092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D0696BF-BC6E-439C-8C69-2CBD388F4A10}"/>
                </a:ext>
              </a:extLst>
            </p:cNvPr>
            <p:cNvCxnSpPr>
              <a:cxnSpLocks/>
              <a:stCxn id="48" idx="5"/>
            </p:cNvCxnSpPr>
            <p:nvPr/>
          </p:nvCxnSpPr>
          <p:spPr>
            <a:xfrm>
              <a:off x="7837291" y="3980405"/>
              <a:ext cx="839425" cy="417463"/>
            </a:xfrm>
            <a:prstGeom prst="straightConnector1">
              <a:avLst/>
            </a:prstGeom>
            <a:solidFill>
              <a:srgbClr val="FF0000">
                <a:alpha val="30196"/>
              </a:srgbClr>
            </a:solidFill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584D62BF-68C8-469B-AC53-87D84D57E375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7634134" y="2568591"/>
              <a:ext cx="884949" cy="71534"/>
            </a:xfrm>
            <a:prstGeom prst="straightConnector1">
              <a:avLst/>
            </a:prstGeom>
            <a:solidFill>
              <a:srgbClr val="FF0000">
                <a:alpha val="30196"/>
              </a:srgbClr>
            </a:solidFill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76BF32-F8A2-4AAA-86D1-082977AF1A0F}"/>
              </a:ext>
            </a:extLst>
          </p:cNvPr>
          <p:cNvSpPr/>
          <p:nvPr/>
        </p:nvSpPr>
        <p:spPr>
          <a:xfrm>
            <a:off x="1448374" y="5416805"/>
            <a:ext cx="3798872" cy="10808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108000" tIns="0" rIns="10800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영상 속 인물의 </a:t>
            </a:r>
            <a:r>
              <a:rPr lang="ko-KR" altLang="en-US" sz="15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일부만 감지</a:t>
            </a: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되었고</a:t>
            </a:r>
            <a:r>
              <a:rPr lang="en-US" altLang="ko-KR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인식을 하더라도 연속적인 </a:t>
            </a:r>
            <a:r>
              <a:rPr lang="ko-KR" altLang="en-US" sz="1500" dirty="0" err="1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블러</a:t>
            </a: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처리가</a:t>
            </a:r>
            <a:endParaRPr lang="en-US" altLang="ko-KR" sz="1500" dirty="0">
              <a:solidFill>
                <a:srgbClr val="272938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제공되지 않고 </a:t>
            </a:r>
            <a:r>
              <a:rPr lang="ko-KR" altLang="en-US" sz="15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끊기는 현상이 발생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DCB629D-8EEC-4BF9-92C8-2BC513A53B48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8968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4A3116-212E-4B3B-832E-348EE72BC8CC}"/>
              </a:ext>
            </a:extLst>
          </p:cNvPr>
          <p:cNvSpPr/>
          <p:nvPr/>
        </p:nvSpPr>
        <p:spPr>
          <a:xfrm>
            <a:off x="6939765" y="5431898"/>
            <a:ext cx="3798871" cy="10445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108000" tIns="0" rIns="10800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개인정보 노출의 위협이 있는 번호판 등</a:t>
            </a:r>
            <a:endParaRPr lang="en-US" altLang="ko-KR" sz="1500" dirty="0">
              <a:solidFill>
                <a:srgbClr val="272938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주요 사물이 아닌 사물까지 감지</a:t>
            </a: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하면</a:t>
            </a:r>
            <a:endParaRPr lang="en-US" altLang="ko-KR" sz="1500" dirty="0">
              <a:solidFill>
                <a:srgbClr val="272938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영상의 길이가 길 때 </a:t>
            </a:r>
            <a:r>
              <a:rPr lang="ko-KR" altLang="en-US" sz="15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분류에 어려움 발생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315BE0-3742-4C17-8052-37EFBC7E4E00}"/>
              </a:ext>
            </a:extLst>
          </p:cNvPr>
          <p:cNvSpPr txBox="1"/>
          <p:nvPr/>
        </p:nvSpPr>
        <p:spPr>
          <a:xfrm>
            <a:off x="9466444" y="1832173"/>
            <a:ext cx="1196284" cy="246221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* </a:t>
            </a:r>
            <a:r>
              <a:rPr lang="ko-KR" altLang="en-US" sz="1000" dirty="0" err="1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활영기기</a:t>
            </a:r>
            <a:r>
              <a:rPr lang="ko-KR" altLang="en-US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아이폰</a:t>
            </a:r>
            <a:r>
              <a:rPr lang="en-US" altLang="ko-KR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7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DB06E1-75DD-4407-AFBE-294C349DE215}"/>
              </a:ext>
            </a:extLst>
          </p:cNvPr>
          <p:cNvSpPr txBox="1"/>
          <p:nvPr/>
        </p:nvSpPr>
        <p:spPr>
          <a:xfrm>
            <a:off x="3984286" y="1832174"/>
            <a:ext cx="1196284" cy="246221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* </a:t>
            </a:r>
            <a:r>
              <a:rPr lang="ko-KR" altLang="en-US" sz="1000" dirty="0" err="1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활영기기</a:t>
            </a:r>
            <a:r>
              <a:rPr lang="ko-KR" altLang="en-US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아이폰</a:t>
            </a:r>
            <a:r>
              <a:rPr lang="en-US" altLang="ko-KR" sz="1000" dirty="0">
                <a:solidFill>
                  <a:srgbClr val="7F7F7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7</a:t>
            </a:r>
          </a:p>
        </p:txBody>
      </p:sp>
      <p:sp>
        <p:nvSpPr>
          <p:cNvPr id="49" name="사각형: 둥근 모서리 72">
            <a:extLst>
              <a:ext uri="{FF2B5EF4-FFF2-40B4-BE49-F238E27FC236}">
                <a16:creationId xmlns:a16="http://schemas.microsoft.com/office/drawing/2014/main" id="{289A3049-02C4-4DEA-A8DE-C57DAD5D1C3B}"/>
              </a:ext>
            </a:extLst>
          </p:cNvPr>
          <p:cNvSpPr/>
          <p:nvPr/>
        </p:nvSpPr>
        <p:spPr>
          <a:xfrm>
            <a:off x="2267602" y="1368492"/>
            <a:ext cx="2160417" cy="338112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낮은 인물 </a:t>
            </a:r>
            <a:r>
              <a:rPr lang="ko-KR" altLang="en-US" spc="-150" dirty="0" err="1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감지율</a:t>
            </a:r>
            <a:endParaRPr lang="ko-KR" altLang="en-US" spc="-15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1" name="사각형: 둥근 모서리 72">
            <a:extLst>
              <a:ext uri="{FF2B5EF4-FFF2-40B4-BE49-F238E27FC236}">
                <a16:creationId xmlns:a16="http://schemas.microsoft.com/office/drawing/2014/main" id="{D509A1A1-3A3B-4625-8C69-571AC2098CDF}"/>
              </a:ext>
            </a:extLst>
          </p:cNvPr>
          <p:cNvSpPr/>
          <p:nvPr/>
        </p:nvSpPr>
        <p:spPr>
          <a:xfrm>
            <a:off x="7844574" y="1368492"/>
            <a:ext cx="2160417" cy="338112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부정확한 인식률</a:t>
            </a:r>
          </a:p>
        </p:txBody>
      </p:sp>
    </p:spTree>
    <p:extLst>
      <p:ext uri="{BB962C8B-B14F-4D97-AF65-F5344CB8AC3E}">
        <p14:creationId xmlns:p14="http://schemas.microsoft.com/office/powerpoint/2010/main" val="173431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03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767B3-71D1-41AE-BB81-596ADCA9EB30}"/>
              </a:ext>
            </a:extLst>
          </p:cNvPr>
          <p:cNvSpPr txBox="1"/>
          <p:nvPr/>
        </p:nvSpPr>
        <p:spPr>
          <a:xfrm>
            <a:off x="1152525" y="72952"/>
            <a:ext cx="3239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현황분석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 동체 추적 얼굴 모자이크 애플리케이션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0FAD4-696E-4478-A3DA-437E1397F96E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8968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9F5F44-2F2D-444B-9C39-18533B32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34" y="1382917"/>
            <a:ext cx="4552932" cy="3781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6EABEF-C222-4124-8034-EB47621C8588}"/>
              </a:ext>
            </a:extLst>
          </p:cNvPr>
          <p:cNvSpPr txBox="1"/>
          <p:nvPr/>
        </p:nvSpPr>
        <p:spPr>
          <a:xfrm>
            <a:off x="0" y="523423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&lt;VIDEO</a:t>
            </a:r>
            <a:r>
              <a:rPr lang="ko-KR" altLang="en-US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MOSAIC&gt;</a:t>
            </a:r>
            <a:r>
              <a:rPr lang="ko-KR" altLang="en-US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은 대표적인 영상 </a:t>
            </a:r>
            <a:r>
              <a:rPr lang="ko-KR" altLang="en-US" sz="2000" dirty="0" err="1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블러</a:t>
            </a:r>
            <a:r>
              <a:rPr lang="ko-KR" altLang="en-US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처리 애플리케이션으로 </a:t>
            </a:r>
            <a:r>
              <a:rPr lang="ko-KR" altLang="en-US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동체 추적을 통해</a:t>
            </a:r>
            <a:endParaRPr lang="en-US" altLang="ko-KR" sz="2000" dirty="0">
              <a:solidFill>
                <a:srgbClr val="FF0000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자동으로 얼굴에 모자이크 처리</a:t>
            </a:r>
            <a:r>
              <a:rPr lang="ko-KR" altLang="en-US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가 가능하고</a:t>
            </a:r>
            <a:r>
              <a:rPr lang="en-US" altLang="ko-KR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 err="1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카툰화</a:t>
            </a:r>
            <a:r>
              <a:rPr lang="ko-KR" altLang="en-US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및 다양한 </a:t>
            </a:r>
            <a:r>
              <a:rPr lang="ko-KR" altLang="en-US" sz="2000" dirty="0" err="1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블러</a:t>
            </a:r>
            <a:r>
              <a:rPr lang="ko-KR" altLang="en-US" sz="2000" dirty="0">
                <a:solidFill>
                  <a:srgbClr val="FFFFFF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효과를 제공</a:t>
            </a:r>
            <a:endParaRPr lang="en-US" altLang="ko-KR" sz="2000" dirty="0">
              <a:solidFill>
                <a:srgbClr val="FFFFFF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FC10A7-86D4-4C52-A427-C6F2D5F2D418}"/>
              </a:ext>
            </a:extLst>
          </p:cNvPr>
          <p:cNvSpPr/>
          <p:nvPr/>
        </p:nvSpPr>
        <p:spPr>
          <a:xfrm>
            <a:off x="0" y="6062041"/>
            <a:ext cx="12192000" cy="5119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동체 추적 얼굴 모자이크</a:t>
            </a:r>
            <a:r>
              <a:rPr lang="ko-KR" altLang="en-US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를 통해 </a:t>
            </a:r>
            <a:r>
              <a:rPr lang="ko-KR" altLang="en-US" sz="2400" dirty="0" err="1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카툰화</a:t>
            </a:r>
            <a:r>
              <a:rPr lang="en-US" altLang="ko-KR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400" dirty="0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색 효과 등 간편한 편집 기능 </a:t>
            </a:r>
            <a:r>
              <a:rPr lang="ko-KR" altLang="en-US" sz="2400" dirty="0" err="1">
                <a:solidFill>
                  <a:srgbClr val="272938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제공</a:t>
            </a:r>
            <a:r>
              <a:rPr lang="ko-KR" altLang="en-US" sz="2400" dirty="0" err="1">
                <a:solidFill>
                  <a:srgbClr val="FFD966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ㅇ</a:t>
            </a:r>
            <a:endParaRPr lang="ko-KR" altLang="en-US" sz="2400" dirty="0">
              <a:solidFill>
                <a:srgbClr val="FFD966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83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03</a:t>
            </a:r>
            <a:endParaRPr lang="ko-KR" altLang="en-US" sz="2800" dirty="0">
              <a:solidFill>
                <a:prstClr val="white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3A2E8-3423-44D0-9D71-A30CC9E28D39}"/>
              </a:ext>
            </a:extLst>
          </p:cNvPr>
          <p:cNvSpPr/>
          <p:nvPr/>
        </p:nvSpPr>
        <p:spPr>
          <a:xfrm>
            <a:off x="1152525" y="185622"/>
            <a:ext cx="2565400" cy="47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latinLnBrk="0">
              <a:lnSpc>
                <a:spcPct val="150000"/>
              </a:lnSpc>
              <a:defRPr/>
            </a:pPr>
            <a:endParaRPr lang="en-US" altLang="ko-KR" sz="2500" kern="0" dirty="0">
              <a:solidFill>
                <a:schemeClr val="bg1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767B3-71D1-41AE-BB81-596ADCA9EB30}"/>
              </a:ext>
            </a:extLst>
          </p:cNvPr>
          <p:cNvSpPr txBox="1"/>
          <p:nvPr/>
        </p:nvSpPr>
        <p:spPr>
          <a:xfrm>
            <a:off x="1152525" y="72952"/>
            <a:ext cx="3239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dirty="0">
                <a:solidFill>
                  <a:srgbClr val="FFFFFF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 현황분석</a:t>
            </a:r>
            <a:endParaRPr lang="en-US" altLang="ko-KR" sz="2500" kern="0" dirty="0">
              <a:solidFill>
                <a:srgbClr val="FFFFFF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r>
              <a:rPr lang="ko-KR" altLang="en-US" sz="1500" kern="0" dirty="0">
                <a:solidFill>
                  <a:srgbClr val="FFFFFF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 동체 추적 얼굴 모자이크 애플리케이션</a:t>
            </a:r>
            <a:endParaRPr lang="en-US" altLang="ko-KR" sz="1500" kern="0" dirty="0">
              <a:solidFill>
                <a:srgbClr val="FFFFFF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0FAD4-696E-4478-A3DA-437E1397F96E}"/>
              </a:ext>
            </a:extLst>
          </p:cNvPr>
          <p:cNvCxnSpPr>
            <a:cxnSpLocks/>
          </p:cNvCxnSpPr>
          <p:nvPr/>
        </p:nvCxnSpPr>
        <p:spPr>
          <a:xfrm>
            <a:off x="490747" y="900761"/>
            <a:ext cx="1896853" cy="0"/>
          </a:xfrm>
          <a:prstGeom prst="line">
            <a:avLst/>
          </a:prstGeom>
          <a:ln w="28575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5CDBC0F-D614-4BF4-9341-DE438648868F}"/>
              </a:ext>
            </a:extLst>
          </p:cNvPr>
          <p:cNvGrpSpPr/>
          <p:nvPr/>
        </p:nvGrpSpPr>
        <p:grpSpPr>
          <a:xfrm>
            <a:off x="715263" y="1957967"/>
            <a:ext cx="10761474" cy="3583571"/>
            <a:chOff x="652650" y="1637214"/>
            <a:chExt cx="10761474" cy="35835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B3934FC-EBDB-47E1-85EA-D2CACA884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650" y="1637214"/>
              <a:ext cx="2690369" cy="358357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9B28464-B834-46E6-A80F-4AACEE8AA2E3}"/>
                </a:ext>
              </a:extLst>
            </p:cNvPr>
            <p:cNvGrpSpPr/>
            <p:nvPr/>
          </p:nvGrpSpPr>
          <p:grpSpPr>
            <a:xfrm>
              <a:off x="3343019" y="1637214"/>
              <a:ext cx="2690368" cy="3583571"/>
              <a:chOff x="3343019" y="1637214"/>
              <a:chExt cx="2690368" cy="358357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09B98FF-4289-47F8-A655-A4637097D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3019" y="1637214"/>
                <a:ext cx="2690368" cy="3583571"/>
              </a:xfrm>
              <a:prstGeom prst="rect">
                <a:avLst/>
              </a:prstGeom>
            </p:spPr>
          </p:pic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002980E-5E81-4E48-BC82-8EDB337CAD7E}"/>
                  </a:ext>
                </a:extLst>
              </p:cNvPr>
              <p:cNvSpPr/>
              <p:nvPr/>
            </p:nvSpPr>
            <p:spPr>
              <a:xfrm>
                <a:off x="4313542" y="2590685"/>
                <a:ext cx="374661" cy="374661"/>
              </a:xfrm>
              <a:prstGeom prst="ellipse">
                <a:avLst/>
              </a:prstGeom>
              <a:solidFill>
                <a:srgbClr val="FF0000">
                  <a:alpha val="30196"/>
                </a:srgbClr>
              </a:solidFill>
              <a:ln w="3810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custGeom>
                        <a:avLst/>
                        <a:gdLst>
                          <a:gd name="connsiteX0" fmla="*/ 0 w 321854"/>
                          <a:gd name="connsiteY0" fmla="*/ 160927 h 321854"/>
                          <a:gd name="connsiteX1" fmla="*/ 160927 w 321854"/>
                          <a:gd name="connsiteY1" fmla="*/ 0 h 321854"/>
                          <a:gd name="connsiteX2" fmla="*/ 321854 w 321854"/>
                          <a:gd name="connsiteY2" fmla="*/ 160927 h 321854"/>
                          <a:gd name="connsiteX3" fmla="*/ 160927 w 321854"/>
                          <a:gd name="connsiteY3" fmla="*/ 321854 h 321854"/>
                          <a:gd name="connsiteX4" fmla="*/ 0 w 321854"/>
                          <a:gd name="connsiteY4" fmla="*/ 160927 h 3218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1854" h="321854" extrusionOk="0">
                            <a:moveTo>
                              <a:pt x="0" y="160927"/>
                            </a:moveTo>
                            <a:cubicBezTo>
                              <a:pt x="-11438" y="58599"/>
                              <a:pt x="80870" y="-3203"/>
                              <a:pt x="160927" y="0"/>
                            </a:cubicBezTo>
                            <a:cubicBezTo>
                              <a:pt x="240320" y="5329"/>
                              <a:pt x="334292" y="68338"/>
                              <a:pt x="321854" y="160927"/>
                            </a:cubicBezTo>
                            <a:cubicBezTo>
                              <a:pt x="316256" y="238644"/>
                              <a:pt x="244557" y="338185"/>
                              <a:pt x="160927" y="321854"/>
                            </a:cubicBezTo>
                            <a:cubicBezTo>
                              <a:pt x="80637" y="310007"/>
                              <a:pt x="16572" y="248441"/>
                              <a:pt x="0" y="16092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BDA6B4A-7CD0-4B42-80A4-8D38F2BF7897}"/>
                  </a:ext>
                </a:extLst>
              </p:cNvPr>
              <p:cNvSpPr/>
              <p:nvPr/>
            </p:nvSpPr>
            <p:spPr>
              <a:xfrm>
                <a:off x="3453619" y="2590684"/>
                <a:ext cx="374661" cy="374661"/>
              </a:xfrm>
              <a:prstGeom prst="ellipse">
                <a:avLst/>
              </a:prstGeom>
              <a:solidFill>
                <a:srgbClr val="FF0000">
                  <a:alpha val="30196"/>
                </a:srgbClr>
              </a:solidFill>
              <a:ln w="3810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custGeom>
                        <a:avLst/>
                        <a:gdLst>
                          <a:gd name="connsiteX0" fmla="*/ 0 w 321854"/>
                          <a:gd name="connsiteY0" fmla="*/ 160927 h 321854"/>
                          <a:gd name="connsiteX1" fmla="*/ 160927 w 321854"/>
                          <a:gd name="connsiteY1" fmla="*/ 0 h 321854"/>
                          <a:gd name="connsiteX2" fmla="*/ 321854 w 321854"/>
                          <a:gd name="connsiteY2" fmla="*/ 160927 h 321854"/>
                          <a:gd name="connsiteX3" fmla="*/ 160927 w 321854"/>
                          <a:gd name="connsiteY3" fmla="*/ 321854 h 321854"/>
                          <a:gd name="connsiteX4" fmla="*/ 0 w 321854"/>
                          <a:gd name="connsiteY4" fmla="*/ 160927 h 3218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1854" h="321854" extrusionOk="0">
                            <a:moveTo>
                              <a:pt x="0" y="160927"/>
                            </a:moveTo>
                            <a:cubicBezTo>
                              <a:pt x="-11438" y="58599"/>
                              <a:pt x="80870" y="-3203"/>
                              <a:pt x="160927" y="0"/>
                            </a:cubicBezTo>
                            <a:cubicBezTo>
                              <a:pt x="240320" y="5329"/>
                              <a:pt x="334292" y="68338"/>
                              <a:pt x="321854" y="160927"/>
                            </a:cubicBezTo>
                            <a:cubicBezTo>
                              <a:pt x="316256" y="238644"/>
                              <a:pt x="244557" y="338185"/>
                              <a:pt x="160927" y="321854"/>
                            </a:cubicBezTo>
                            <a:cubicBezTo>
                              <a:pt x="80637" y="310007"/>
                              <a:pt x="16572" y="248441"/>
                              <a:pt x="0" y="16092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D7F61E8-CEFF-4128-A251-2AF9478D9BEC}"/>
                </a:ext>
              </a:extLst>
            </p:cNvPr>
            <p:cNvGrpSpPr/>
            <p:nvPr/>
          </p:nvGrpSpPr>
          <p:grpSpPr>
            <a:xfrm>
              <a:off x="6033388" y="1637214"/>
              <a:ext cx="2690368" cy="3583570"/>
              <a:chOff x="6195290" y="1637214"/>
              <a:chExt cx="2690368" cy="358357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39862F3-EBAA-4DEC-819E-1BB169688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5290" y="1637214"/>
                <a:ext cx="2690368" cy="3583570"/>
              </a:xfrm>
              <a:prstGeom prst="rect">
                <a:avLst/>
              </a:prstGeom>
            </p:spPr>
          </p:pic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EB2B4F5B-E31B-4E30-809B-5301F795A705}"/>
                  </a:ext>
                </a:extLst>
              </p:cNvPr>
              <p:cNvSpPr/>
              <p:nvPr/>
            </p:nvSpPr>
            <p:spPr>
              <a:xfrm>
                <a:off x="6761279" y="2492714"/>
                <a:ext cx="374661" cy="374661"/>
              </a:xfrm>
              <a:prstGeom prst="ellipse">
                <a:avLst/>
              </a:prstGeom>
              <a:solidFill>
                <a:srgbClr val="FF0000">
                  <a:alpha val="30196"/>
                </a:srgbClr>
              </a:solidFill>
              <a:ln w="3810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custGeom>
                        <a:avLst/>
                        <a:gdLst>
                          <a:gd name="connsiteX0" fmla="*/ 0 w 321854"/>
                          <a:gd name="connsiteY0" fmla="*/ 160927 h 321854"/>
                          <a:gd name="connsiteX1" fmla="*/ 160927 w 321854"/>
                          <a:gd name="connsiteY1" fmla="*/ 0 h 321854"/>
                          <a:gd name="connsiteX2" fmla="*/ 321854 w 321854"/>
                          <a:gd name="connsiteY2" fmla="*/ 160927 h 321854"/>
                          <a:gd name="connsiteX3" fmla="*/ 160927 w 321854"/>
                          <a:gd name="connsiteY3" fmla="*/ 321854 h 321854"/>
                          <a:gd name="connsiteX4" fmla="*/ 0 w 321854"/>
                          <a:gd name="connsiteY4" fmla="*/ 160927 h 3218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1854" h="321854" extrusionOk="0">
                            <a:moveTo>
                              <a:pt x="0" y="160927"/>
                            </a:moveTo>
                            <a:cubicBezTo>
                              <a:pt x="-11438" y="58599"/>
                              <a:pt x="80870" y="-3203"/>
                              <a:pt x="160927" y="0"/>
                            </a:cubicBezTo>
                            <a:cubicBezTo>
                              <a:pt x="240320" y="5329"/>
                              <a:pt x="334292" y="68338"/>
                              <a:pt x="321854" y="160927"/>
                            </a:cubicBezTo>
                            <a:cubicBezTo>
                              <a:pt x="316256" y="238644"/>
                              <a:pt x="244557" y="338185"/>
                              <a:pt x="160927" y="321854"/>
                            </a:cubicBezTo>
                            <a:cubicBezTo>
                              <a:pt x="80637" y="310007"/>
                              <a:pt x="16572" y="248441"/>
                              <a:pt x="0" y="16092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67B986A-0C92-4B89-92B4-B4F8E8D1F073}"/>
                  </a:ext>
                </a:extLst>
              </p:cNvPr>
              <p:cNvSpPr/>
              <p:nvPr/>
            </p:nvSpPr>
            <p:spPr>
              <a:xfrm>
                <a:off x="7297843" y="2492714"/>
                <a:ext cx="374661" cy="374661"/>
              </a:xfrm>
              <a:prstGeom prst="ellipse">
                <a:avLst/>
              </a:prstGeom>
              <a:solidFill>
                <a:srgbClr val="FF0000">
                  <a:alpha val="30196"/>
                </a:srgbClr>
              </a:solidFill>
              <a:ln w="3810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custGeom>
                        <a:avLst/>
                        <a:gdLst>
                          <a:gd name="connsiteX0" fmla="*/ 0 w 321854"/>
                          <a:gd name="connsiteY0" fmla="*/ 160927 h 321854"/>
                          <a:gd name="connsiteX1" fmla="*/ 160927 w 321854"/>
                          <a:gd name="connsiteY1" fmla="*/ 0 h 321854"/>
                          <a:gd name="connsiteX2" fmla="*/ 321854 w 321854"/>
                          <a:gd name="connsiteY2" fmla="*/ 160927 h 321854"/>
                          <a:gd name="connsiteX3" fmla="*/ 160927 w 321854"/>
                          <a:gd name="connsiteY3" fmla="*/ 321854 h 321854"/>
                          <a:gd name="connsiteX4" fmla="*/ 0 w 321854"/>
                          <a:gd name="connsiteY4" fmla="*/ 160927 h 3218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1854" h="321854" extrusionOk="0">
                            <a:moveTo>
                              <a:pt x="0" y="160927"/>
                            </a:moveTo>
                            <a:cubicBezTo>
                              <a:pt x="-11438" y="58599"/>
                              <a:pt x="80870" y="-3203"/>
                              <a:pt x="160927" y="0"/>
                            </a:cubicBezTo>
                            <a:cubicBezTo>
                              <a:pt x="240320" y="5329"/>
                              <a:pt x="334292" y="68338"/>
                              <a:pt x="321854" y="160927"/>
                            </a:cubicBezTo>
                            <a:cubicBezTo>
                              <a:pt x="316256" y="238644"/>
                              <a:pt x="244557" y="338185"/>
                              <a:pt x="160927" y="321854"/>
                            </a:cubicBezTo>
                            <a:cubicBezTo>
                              <a:pt x="80637" y="310007"/>
                              <a:pt x="16572" y="248441"/>
                              <a:pt x="0" y="16092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5DDCE59-86D8-4E62-B716-2AE93F662D58}"/>
                </a:ext>
              </a:extLst>
            </p:cNvPr>
            <p:cNvGrpSpPr/>
            <p:nvPr/>
          </p:nvGrpSpPr>
          <p:grpSpPr>
            <a:xfrm>
              <a:off x="8723756" y="1637214"/>
              <a:ext cx="2690368" cy="3583570"/>
              <a:chOff x="9047561" y="1637214"/>
              <a:chExt cx="2690368" cy="358357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465C619-C54B-486F-85A8-A85A80128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7561" y="1637214"/>
                <a:ext cx="2690368" cy="3583570"/>
              </a:xfrm>
              <a:prstGeom prst="rect">
                <a:avLst/>
              </a:prstGeom>
            </p:spPr>
          </p:pic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1E9F2FF-78BB-40DB-9806-3FDF1347A71B}"/>
                  </a:ext>
                </a:extLst>
              </p:cNvPr>
              <p:cNvSpPr/>
              <p:nvPr/>
            </p:nvSpPr>
            <p:spPr>
              <a:xfrm>
                <a:off x="11419115" y="2584229"/>
                <a:ext cx="306974" cy="306974"/>
              </a:xfrm>
              <a:prstGeom prst="ellipse">
                <a:avLst/>
              </a:prstGeom>
              <a:solidFill>
                <a:srgbClr val="FF0000">
                  <a:alpha val="30196"/>
                </a:srgbClr>
              </a:solidFill>
              <a:ln w="38100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custGeom>
                        <a:avLst/>
                        <a:gdLst>
                          <a:gd name="connsiteX0" fmla="*/ 0 w 321854"/>
                          <a:gd name="connsiteY0" fmla="*/ 160927 h 321854"/>
                          <a:gd name="connsiteX1" fmla="*/ 160927 w 321854"/>
                          <a:gd name="connsiteY1" fmla="*/ 0 h 321854"/>
                          <a:gd name="connsiteX2" fmla="*/ 321854 w 321854"/>
                          <a:gd name="connsiteY2" fmla="*/ 160927 h 321854"/>
                          <a:gd name="connsiteX3" fmla="*/ 160927 w 321854"/>
                          <a:gd name="connsiteY3" fmla="*/ 321854 h 321854"/>
                          <a:gd name="connsiteX4" fmla="*/ 0 w 321854"/>
                          <a:gd name="connsiteY4" fmla="*/ 160927 h 3218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1854" h="321854" extrusionOk="0">
                            <a:moveTo>
                              <a:pt x="0" y="160927"/>
                            </a:moveTo>
                            <a:cubicBezTo>
                              <a:pt x="-11438" y="58599"/>
                              <a:pt x="80870" y="-3203"/>
                              <a:pt x="160927" y="0"/>
                            </a:cubicBezTo>
                            <a:cubicBezTo>
                              <a:pt x="240320" y="5329"/>
                              <a:pt x="334292" y="68338"/>
                              <a:pt x="321854" y="160927"/>
                            </a:cubicBezTo>
                            <a:cubicBezTo>
                              <a:pt x="316256" y="238644"/>
                              <a:pt x="244557" y="338185"/>
                              <a:pt x="160927" y="321854"/>
                            </a:cubicBezTo>
                            <a:cubicBezTo>
                              <a:pt x="80637" y="310007"/>
                              <a:pt x="16572" y="248441"/>
                              <a:pt x="0" y="16092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A413F9-175E-4124-B966-D7B79E1B1299}"/>
              </a:ext>
            </a:extLst>
          </p:cNvPr>
          <p:cNvSpPr/>
          <p:nvPr/>
        </p:nvSpPr>
        <p:spPr>
          <a:xfrm>
            <a:off x="715393" y="5541537"/>
            <a:ext cx="10749504" cy="6982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108000" tIns="0" rIns="10800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영상 속 인물의 </a:t>
            </a:r>
            <a:r>
              <a:rPr lang="ko-KR" altLang="en-US" sz="15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일부만 감지</a:t>
            </a: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되는 현상과</a:t>
            </a:r>
            <a:r>
              <a:rPr lang="en-US" altLang="ko-KR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불연속적 </a:t>
            </a:r>
            <a:r>
              <a:rPr lang="ko-KR" altLang="en-US" sz="1500" dirty="0" err="1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블러</a:t>
            </a: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처리로 인한 </a:t>
            </a:r>
            <a:r>
              <a:rPr lang="ko-KR" altLang="en-US" sz="15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끊김 현상</a:t>
            </a: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은 유튜브와 동일한 문제점이나</a:t>
            </a:r>
            <a:endParaRPr lang="en-US" altLang="ko-KR" sz="1500" dirty="0">
              <a:solidFill>
                <a:srgbClr val="272938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유튜브에서 제공하는 기술보다 </a:t>
            </a:r>
            <a:r>
              <a:rPr lang="ko-KR" altLang="en-US" sz="15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성능이 낮고</a:t>
            </a:r>
            <a:r>
              <a:rPr lang="en-US" altLang="ko-KR" sz="15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, </a:t>
            </a:r>
            <a:r>
              <a:rPr lang="ko-KR" altLang="en-US" sz="1500" dirty="0">
                <a:solidFill>
                  <a:srgbClr val="272938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처리 속도가 매우 느리다는 문제</a:t>
            </a:r>
            <a:r>
              <a:rPr lang="ko-KR" altLang="en-US" sz="1500" dirty="0">
                <a:solidFill>
                  <a:srgbClr val="272938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가 존재</a:t>
            </a:r>
            <a:endParaRPr lang="ko-KR" altLang="en-US" sz="1500" dirty="0">
              <a:solidFill>
                <a:srgbClr val="272938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30" name="사각형: 둥근 모서리 72">
            <a:extLst>
              <a:ext uri="{FF2B5EF4-FFF2-40B4-BE49-F238E27FC236}">
                <a16:creationId xmlns:a16="http://schemas.microsoft.com/office/drawing/2014/main" id="{1318BEAF-2198-44C2-A187-72BF5A21F252}"/>
              </a:ext>
            </a:extLst>
          </p:cNvPr>
          <p:cNvSpPr/>
          <p:nvPr/>
        </p:nvSpPr>
        <p:spPr>
          <a:xfrm>
            <a:off x="4330550" y="1409451"/>
            <a:ext cx="3519189" cy="405602"/>
          </a:xfrm>
          <a:prstGeom prst="roundRect">
            <a:avLst>
              <a:gd name="adj" fmla="val 487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낮은 인물 </a:t>
            </a:r>
            <a:r>
              <a:rPr lang="ko-KR" altLang="en-US" spc="-150" dirty="0" err="1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감지율</a:t>
            </a:r>
            <a:r>
              <a:rPr lang="ko-KR" altLang="en-US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&amp; </a:t>
            </a:r>
            <a:r>
              <a:rPr lang="ko-KR" altLang="en-US" spc="-15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느린 처리 속도</a:t>
            </a:r>
          </a:p>
        </p:txBody>
      </p:sp>
    </p:spTree>
    <p:extLst>
      <p:ext uri="{BB962C8B-B14F-4D97-AF65-F5344CB8AC3E}">
        <p14:creationId xmlns:p14="http://schemas.microsoft.com/office/powerpoint/2010/main" val="18176618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2850</Words>
  <Application>Microsoft Office PowerPoint</Application>
  <PresentationFormat>와이드스크린</PresentationFormat>
  <Paragraphs>583</Paragraphs>
  <Slides>52</Slides>
  <Notes>12</Notes>
  <HiddenSlides>0</HiddenSlides>
  <MMClips>7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9" baseType="lpstr">
      <vt:lpstr>a고딕17</vt:lpstr>
      <vt:lpstr>에스코어 드림 9 Black</vt:lpstr>
      <vt:lpstr>나눔손글씨 옥비체</vt:lpstr>
      <vt:lpstr>Arial</vt:lpstr>
      <vt:lpstr>a고딕10</vt:lpstr>
      <vt:lpstr>에스코어 드림 5 Medium</vt:lpstr>
      <vt:lpstr>a고딕12</vt:lpstr>
      <vt:lpstr>a고딕14</vt:lpstr>
      <vt:lpstr>a고딕16</vt:lpstr>
      <vt:lpstr>a고딕18</vt:lpstr>
      <vt:lpstr>에스코어 드림 7 ExtraBold</vt:lpstr>
      <vt:lpstr>맑은 고딕</vt:lpstr>
      <vt:lpstr>a고딕11</vt:lpstr>
      <vt:lpstr>a고딕13</vt:lpstr>
      <vt:lpstr>a고딕15</vt:lpstr>
      <vt:lpstr>에스코어 드림 1 Thin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KimHyangA</dc:creator>
  <cp:lastModifiedBy>김 선진</cp:lastModifiedBy>
  <cp:revision>599</cp:revision>
  <dcterms:created xsi:type="dcterms:W3CDTF">2019-02-08T07:37:09Z</dcterms:created>
  <dcterms:modified xsi:type="dcterms:W3CDTF">2019-12-24T14:57:14Z</dcterms:modified>
</cp:coreProperties>
</file>